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0" r:id="rId2"/>
    <p:sldId id="396" r:id="rId3"/>
    <p:sldId id="397" r:id="rId4"/>
    <p:sldId id="398" r:id="rId5"/>
    <p:sldId id="390" r:id="rId6"/>
    <p:sldId id="399" r:id="rId7"/>
    <p:sldId id="402" r:id="rId8"/>
    <p:sldId id="391" r:id="rId9"/>
    <p:sldId id="392" r:id="rId10"/>
    <p:sldId id="403" r:id="rId11"/>
    <p:sldId id="404" r:id="rId12"/>
    <p:sldId id="385" r:id="rId13"/>
    <p:sldId id="400" r:id="rId14"/>
    <p:sldId id="401" r:id="rId15"/>
    <p:sldId id="394" r:id="rId16"/>
    <p:sldId id="387" r:id="rId17"/>
    <p:sldId id="409" r:id="rId18"/>
    <p:sldId id="406" r:id="rId19"/>
    <p:sldId id="407" r:id="rId20"/>
    <p:sldId id="408" r:id="rId21"/>
    <p:sldId id="410" r:id="rId22"/>
    <p:sldId id="411" r:id="rId23"/>
    <p:sldId id="412" r:id="rId24"/>
    <p:sldId id="393" r:id="rId25"/>
    <p:sldId id="395" r:id="rId26"/>
    <p:sldId id="413" r:id="rId27"/>
    <p:sldId id="414" r:id="rId28"/>
    <p:sldId id="415" r:id="rId29"/>
  </p:sldIdLst>
  <p:sldSz cx="9144000" cy="6858000" type="screen4x3"/>
  <p:notesSz cx="9144000" cy="6858000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/>
    <p:restoredTop sz="72103" autoAdjust="0"/>
  </p:normalViewPr>
  <p:slideViewPr>
    <p:cSldViewPr snapToGrid="0">
      <p:cViewPr varScale="1">
        <p:scale>
          <a:sx n="142" d="100"/>
          <a:sy n="142" d="100"/>
        </p:scale>
        <p:origin x="2872" y="17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89" d="100"/>
          <a:sy n="189" d="100"/>
        </p:scale>
        <p:origin x="-848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A617FA-0862-F940-B411-9DA2F076FD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62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E3B560-B13F-A241-B34B-E43E834BE608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AEF939-0AD9-4E4F-82B0-961F75F13DF4}" type="slidenum">
              <a:rPr lang="en-US"/>
              <a:pPr/>
              <a:t>13</a:t>
            </a:fld>
            <a:endParaRPr lang="en-US"/>
          </a:p>
        </p:txBody>
      </p:sp>
      <p:sp>
        <p:nvSpPr>
          <p:cNvPr id="215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 similar triangles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\frac{(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h_d+r_d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)}{\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{s_{n}^2+s_{e}^2}} = \frac{-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q_d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{q_n^2+q_e^2}}</a:t>
            </a:r>
          </a:p>
          <a:p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Desired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altitude 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based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on 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current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location</a:t>
            </a:r>
          </a:p>
          <a:p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{r},\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{p},\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{q}) = -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{s_{n}^2+s_{e}^2} \left(\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{q_n^2+q_e^2}} \right)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framebox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Select $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so that $h\to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{r},\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{p},\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{q})$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  <p:sp>
        <p:nvSpPr>
          <p:cNvPr id="2150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FBDF75F1-43AC-0C42-8B6B-B4D5EBA4018D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Use altitude state machine from Ch. 6.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Closed-loop altitude dynamics: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h(s) = \left(\frac{b_{\dot{h}}s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Altitude error: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doteq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{r},\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{p},\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{q}) - h =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h^c-h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 dynamics: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&amp;= \left(1 - h(s) \right)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&amp;= \left(\frac{s^2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\frac{b_{\dot{h}}s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&amp;= \left(\frac{s^2}{s^2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Applying FVT: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e_{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h,ss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lim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_{s \to 0} s \; \frac{s^2}{s^2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\;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&amp;= 0,  \;\;\;\;\;\; \text{for $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\frac{H_0}{s}, \frac{H_0}{s^2}$ 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29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16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Orbit definition: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{P}_{\text{orbit}}(\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{c},\rho,\lambda) =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\left\{\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{r}\in\re^3 :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{c} +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\lambda\rho\begin{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&amp; \sin\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}^{\top},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\in [0,2\pi) \right\}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--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Center: 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{c}\in\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{R}^3$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Radius:  $\rho\in\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{R}$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Direction:  $\lambda = 1$ (CW) or $\lambda=-1$ (CCW)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 polar coordinates, the position of MAV given by: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$d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doteq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\sqrt{(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p_n-c_n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)^2 + (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p_e-c_e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)^2}$: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doteq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\tan^{-1}\left( 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p_e-c_e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p_n-c_n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\right)$: \\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17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Easiest to analyze in polar coordinates.  Using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\dot{p}_n \\ \dot{p}_e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it-IT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\cos\chi \\</a:t>
            </a:r>
          </a:p>
          <a:p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it-IT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\sin\chi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converting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polar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coordinates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endParaRPr lang="tr-TR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 \\ d\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&amp;= \begin{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sin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-\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sin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endParaRPr lang="nl-NL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\end{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\begin{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\dot{p}_n \\ \dot{p}_e \end{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&amp;= \begin{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s-I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\cos\varphi &amp; \sin\varphi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-\sin\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it-IT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\cos\chi \\</a:t>
            </a:r>
          </a:p>
          <a:p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it-IT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\sin\chi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&amp;=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\\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result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is</a:t>
            </a:r>
          </a:p>
          <a:p>
            <a:endParaRPr lang="tr-TR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empheq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}[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fbox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]{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is-I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\dot{d} &amp;= V_g\cos(\chi-\varphi)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}{d}\sin(\chi-\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\label{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eq:vec-varphidot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{\chi} &amp;= -b_{\dot{\chi}}\dot{\chi} + b_{\chi}(\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-\chi)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empheq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18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Define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chi^o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\lambda\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{\pi}{2}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When $d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\rho \quad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\quad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chi^o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\lambda\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{\pi}{2}$.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When $d = \rho \quad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\quad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chi^o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Therefore, let the desired course angle be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(d-\rho,\lambda)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chi^o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\lambda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\tan^{-1}\left(k_{\text{orbit}}\left(\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{d-\rho}{\rho}\right)\right)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20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commanded course is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(t)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\lambda \left[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{\pi}{2}+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\tan^{-1}\left(k_{\text{orbit}}\left(\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{d-\rho}{\rho}\right)\right)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\right]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The orbit angle must be wrapped: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is-I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\varphi = \text{atan2}(p_e-c_e, p_n-c_n) + 2\pi m</a:t>
            </a:r>
          </a:p>
          <a:p>
            <a:r>
              <a:rPr lang="is-I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21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orbit following: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\lambda\left[\frac{\pi}{2} + \tan^{-1}\left(k_{\text{orbit}}\left(\frac{d-\rho}{\rho}\right)\right)\right].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Note: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d-\rho=0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&amp;\implies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&amp;\implies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&amp;\implies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\text{UAV will immediately deviate from orbit.}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Problem can be fixed by commanded a roll feedforward for when aircraft is on the orbit.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on the orbit and no wind, then 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\dot{\psi}^d = \lambda 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}{\rho}.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Coordinated turn condition: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\dot{\psi}=\frac{g}{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}\tan\phi.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and solving for roll gives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\begin{equation}\label{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eq:ff_no_wind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\phi_{ff} = \lambda \tan^{-1}\left(\frac{V_a^2}{g\rho}\right).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\end{equation}</a:t>
            </a:r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9392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22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When wind is present we have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\dot{\chi}^d(t) = \lambda 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(t)}{\rho},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is the time varying ground speed.  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coordinated turn condition in wind is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\dot{\chi} = \frac{g}{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}\tan\phi\cos(\chi-\psi).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these expressions and solving for $\phi$ gives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\phi_{ff} = \lambda \tan^{-1}\left(\frac{V_g^2}{g\rho\cos(\chi-\psi)}\right).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Or equivalently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\phi_{ff} = \lambda \tan^{-1}\left(\frac{\left(\left(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chi+w_e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\sin\chi\right) + \sqrt{V_a^2 - (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\sin\chi-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\cos\chi)^2-w_d^2}\right)^2}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{g\rho\sqrt{\frac{V_a^2 - (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\sin\chi-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\cos\chi)^2 - w_d^2}{V_a^2-w_d^2}}}\right),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2796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{\bf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Dubins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Airplane model:}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\dot{r}_n &amp;= V\cos\psi 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\dot{r}_e &amp;= V\sin\psi 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\dot{r}_d &amp;= -V\sin\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{g}{V}\tan\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Where the commanded flight path angle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and the commanded roll angle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are constrained by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\bar{\phi}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\bar{\gamma}.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08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path is specified as the intersection of two 2D manifolds given by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\alpha_1(\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{r})&amp;=0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\alpha_2(\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{r})&amp;=0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{R}^3$.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Define the composite function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{1}{2}\alpha_1^2(\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{1}{2}\alpha_2^2(\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Note that the gradient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W}{\partial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 = \alpha_1(\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\alpha_1}{\partial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+ \alpha_2(\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\alpha_2}{\partial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points away from the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6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{r}$: vector defining initiation of path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{q}$: unit vector defining direction of path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{p}$: vector defining location of MAV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course direction of path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$e_{\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}}$: lateral tracking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50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desired velocity vector can be chosen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{u}' = \underbrace{- K_1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W}{\partial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{r}}}_{\text{velocity directed toward the path}} + \underbrace{K_2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\alpha_1}{\partial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\alpha_2}{\partial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{r}}}_{\text{velocity directed along the path}}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$K_1&gt;0$ and $K_2$ are symmetric tuning matrices, and the definiteness of $K_2$ determines the direction of travel along the path.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Since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{u}'$ may not equal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normalize to get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{u}'}{\|\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{u}'\|}.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05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Setting the NED components of the velocity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Dubins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airplane model to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 = (u_1, u_2, u_3)^\top$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u_1\\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V\sin\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u_2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-V\sin\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u_3.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Solving for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and 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results in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-\text{sat}_{\bar{\gamma}}\left[\sin^{-1}\left(\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{u_3}{V}\right) \right]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\text{atan2}(u_2,u_1).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Assuming the inner-loop lateral-directional dynamics are accurately modeled by the coordinated-turn equation, the commanded roll angle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\text{sat}_{\bar{\phi}}\left[k_{\phi}(\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\psi)\right],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$k_\phi$ is a positive constant. 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95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straight line path is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{P}_{\text{line}}(\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{c}_\ell,\psi_\ell,\gamma_\ell) = \left\{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{R}^3 :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{c}_\ell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\sigma\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{q}_\ell, \sigma\in\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 \right\},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{q}_\ell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\cos\psi_\ell\cos\gamma_\ell \\ \sin\psi_\ell\cos\gamma_\ell \\ -\sin\gamma_\ell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Define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}-\sin\psi_\ell \\ \cos\psi_\ell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{q}_\ell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}-\cos\psi_\ell\sin\gamma_\ell \\ -\sin\psi_\ell\sin\gamma_\ell \\ -\cos\gamma_\ell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}}^\top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{c}_\ell) =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}}^\top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{c}_\ell) = 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81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 helical path is then defined as 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{P}_{\text{helix}}(\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{c}_h,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lambda_h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= \{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{r}\in\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{R}^3: \alpha_{\text{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cyl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{r})=0 \text{~and~} \alpha_{\text{pl}}(\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{r})=0 \}. 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\alpha_{\text{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cyl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&amp;= \left(\frac{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r_n-c_n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}\right)^2+\left(\frac{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r_e-c_e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}\right)^2 - 1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\alpha_{\text{pl}}(\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&amp;= \left(\frac{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r_d-c_d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 + \frac{\tan\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lambda_h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}\left(\tan^{-1}\left(\frac{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r_e-c_e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r_n-c_n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}\right)-\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the initial position along the helix is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{r}(0) =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{c}_h + \begin{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0 \end{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where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{c}_h$ is the center of the helix,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is the radius,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is the climb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2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Path error: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{e}_p 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pz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{P}}\left(\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\right)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the transformation from inertial frame to path frame is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</a:t>
            </a:r>
          </a:p>
          <a:p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\\</a:t>
            </a:r>
          </a:p>
          <a:p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-\sin\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</a:t>
            </a:r>
          </a:p>
          <a:p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\\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&amp; 0 &amp; 1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4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Relative error dynamics in path frame: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\dot{e}_{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 \dot{e}_{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&amp;=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\sin\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-\sin\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\chi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\sin\chi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&amp;=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(\chi-\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             \sin(\chi-\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Regulate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cross-track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error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$e_{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zero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commanding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course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)\\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b_{\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 + b_{\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Select $\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$e_{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0$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7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Desired course based on 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cross-track error: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 =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-\chi^\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{2}{\pi}\tan^{-1}(k_{\text{path}}e_{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  <a:p>
            <a:r>
              <a:rPr lang="en-US" dirty="0"/>
              <a:t>--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For a general line, the commanded course is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\chi^\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\frac{2}{\pi}\tan^{-1}(k_{\text{path}}e_{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2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Rule of thumb: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k_{\text{path}}\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\frac{1}{R_{\min}},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$R_{\min}$ is the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minumum</a:t>
            </a:r>
            <a:r>
              <a:rPr lang="en-US" sz="1000" kern="12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turn radius of the aircraft.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84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a system having a state vector $x$, consider an energy-like (Lyapunov) function $V(x):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{R}^n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mapsto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{R}$ such that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V(x) &amp;&gt; 0,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forall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 \text{   (positive definite)}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V(0) &amp;= 0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\text{and}&amp;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\dot{V}(x) &amp;&lt; 0,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forall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  \text{   (negative definite)}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\dot{V}(0) &amp;= 0.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such a function $V(x)$ can be defined, then $x$ goes to zero asymptotically and the system is stable.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Define the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Lyapunov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function $W(e_{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{1}{2}e_{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}^2$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Assume that course controller works and $\chi=\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})$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Since 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\dot{W} &amp;= e_{\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}}\dot{e}_{\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-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\sin\left(\chi^\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{2}{\pi}\tan^{-1}(k_{\text{path}}e_{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})\right)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&amp;&lt; 0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$e_{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}\ne0$, then $e_{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}\to 0$ asymptotically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23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AEF939-0AD9-4E4F-82B0-961F75F13DF4}" type="slidenum">
              <a:rPr lang="en-US"/>
              <a:pPr/>
              <a:t>12</a:t>
            </a:fld>
            <a:endParaRPr lang="en-US"/>
          </a:p>
        </p:txBody>
      </p:sp>
      <p:sp>
        <p:nvSpPr>
          <p:cNvPr id="215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p^i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pn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p_n-r_n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p_e-r_e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p_d-r_d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{n}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{q}\cross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}{\norm{\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{q}\cross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s_n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s_e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		 &amp;=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p^i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p^i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{n})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{n}</a:t>
            </a:r>
            <a:endParaRPr lang="en-US" dirty="0"/>
          </a:p>
        </p:txBody>
      </p:sp>
      <p:sp>
        <p:nvSpPr>
          <p:cNvPr id="2150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FBDF75F1-43AC-0C42-8B6B-B4D5EBA4018D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79BA5A8-C8EC-E149-8A8F-637B12BFFB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F380741-3E8A-394C-BBEF-389719DF0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02C5569-6874-FC48-AC2A-14EEAE86EE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372F65A-D248-1849-B91A-2D2AFDFDFA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DDCE9C1-6E88-BF4F-9F00-07C0290392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1B4D5F9-1430-BA45-BB6D-B0CFE5D806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079BD57-7DCA-EA4E-9731-DA2F40D130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AF68B89-EEB8-7C4C-8B8B-5100B4D163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51F5E3F-C48A-FE4B-A9E0-02686BAC8E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7A0D5A5-1ADA-8546-AD82-88E5F22876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550B595-028D-1540-AC50-52DAD611ED0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7BDBFAA-0812-A649-99F7-EDED6CBC49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392798" y="6463905"/>
            <a:ext cx="8379569" cy="22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/>
              <a:t>Beard &amp; McLain,</a:t>
            </a:r>
            <a:r>
              <a:rPr lang="en-US" baseline="0" dirty="0"/>
              <a:t> “</a:t>
            </a:r>
            <a:r>
              <a:rPr lang="en-US" dirty="0"/>
              <a:t>Small Unmanned Aircraft,”  </a:t>
            </a:r>
            <a:r>
              <a:rPr lang="en-US" i="1" dirty="0"/>
              <a:t>Princeton University Press,</a:t>
            </a:r>
            <a:r>
              <a:rPr lang="en-US" baseline="0" dirty="0"/>
              <a:t> 2012,   	Chapter 10, Slide </a:t>
            </a:r>
            <a:r>
              <a:rPr lang="en-US" dirty="0"/>
              <a:t> </a:t>
            </a:r>
            <a:fld id="{84CC4BE0-69A4-1A49-A7C1-B543DABBF8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26" Type="http://schemas.openxmlformats.org/officeDocument/2006/relationships/image" Target="../media/image57.emf"/><Relationship Id="rId3" Type="http://schemas.openxmlformats.org/officeDocument/2006/relationships/image" Target="../media/image35.emf"/><Relationship Id="rId21" Type="http://schemas.openxmlformats.org/officeDocument/2006/relationships/image" Target="../media/image52.emf"/><Relationship Id="rId7" Type="http://schemas.openxmlformats.org/officeDocument/2006/relationships/image" Target="../media/image6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5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emf"/><Relationship Id="rId20" Type="http://schemas.openxmlformats.org/officeDocument/2006/relationships/image" Target="../media/image51.emf"/><Relationship Id="rId29" Type="http://schemas.openxmlformats.org/officeDocument/2006/relationships/image" Target="../media/image6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11" Type="http://schemas.openxmlformats.org/officeDocument/2006/relationships/image" Target="../media/image42.emf"/><Relationship Id="rId24" Type="http://schemas.openxmlformats.org/officeDocument/2006/relationships/image" Target="../media/image55.emf"/><Relationship Id="rId5" Type="http://schemas.openxmlformats.org/officeDocument/2006/relationships/image" Target="../media/image37.emf"/><Relationship Id="rId15" Type="http://schemas.openxmlformats.org/officeDocument/2006/relationships/image" Target="../media/image46.emf"/><Relationship Id="rId23" Type="http://schemas.openxmlformats.org/officeDocument/2006/relationships/image" Target="../media/image54.emf"/><Relationship Id="rId28" Type="http://schemas.openxmlformats.org/officeDocument/2006/relationships/image" Target="../media/image59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36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Relationship Id="rId22" Type="http://schemas.openxmlformats.org/officeDocument/2006/relationships/image" Target="../media/image53.emf"/><Relationship Id="rId27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8.emf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emf"/><Relationship Id="rId11" Type="http://schemas.openxmlformats.org/officeDocument/2006/relationships/image" Target="../media/image52.emf"/><Relationship Id="rId5" Type="http://schemas.openxmlformats.org/officeDocument/2006/relationships/image" Target="../media/image39.emf"/><Relationship Id="rId15" Type="http://schemas.openxmlformats.org/officeDocument/2006/relationships/image" Target="../media/image60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8.emf"/><Relationship Id="rId14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18" Type="http://schemas.openxmlformats.org/officeDocument/2006/relationships/image" Target="../media/image85.emf"/><Relationship Id="rId3" Type="http://schemas.openxmlformats.org/officeDocument/2006/relationships/image" Target="../media/image63.png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84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3" Type="http://schemas.openxmlformats.org/officeDocument/2006/relationships/image" Target="../media/image63.png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86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3" Type="http://schemas.openxmlformats.org/officeDocument/2006/relationships/image" Target="../media/image63.png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87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18" Type="http://schemas.openxmlformats.org/officeDocument/2006/relationships/image" Target="../media/image90.emf"/><Relationship Id="rId3" Type="http://schemas.openxmlformats.org/officeDocument/2006/relationships/image" Target="../media/image63.png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89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image" Target="../media/image103.emf"/><Relationship Id="rId3" Type="http://schemas.openxmlformats.org/officeDocument/2006/relationships/image" Target="../media/image93.tiff"/><Relationship Id="rId7" Type="http://schemas.openxmlformats.org/officeDocument/2006/relationships/image" Target="../media/image97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emf"/><Relationship Id="rId11" Type="http://schemas.openxmlformats.org/officeDocument/2006/relationships/image" Target="../media/image101.emf"/><Relationship Id="rId5" Type="http://schemas.openxmlformats.org/officeDocument/2006/relationships/image" Target="../media/image95.emf"/><Relationship Id="rId15" Type="http://schemas.openxmlformats.org/officeDocument/2006/relationships/image" Target="../media/image105.emf"/><Relationship Id="rId10" Type="http://schemas.openxmlformats.org/officeDocument/2006/relationships/image" Target="../media/image100.emf"/><Relationship Id="rId4" Type="http://schemas.openxmlformats.org/officeDocument/2006/relationships/image" Target="../media/image94.emf"/><Relationship Id="rId9" Type="http://schemas.openxmlformats.org/officeDocument/2006/relationships/image" Target="../media/image99.emf"/><Relationship Id="rId14" Type="http://schemas.openxmlformats.org/officeDocument/2006/relationships/image" Target="../media/image10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image" Target="../media/image109.emf"/><Relationship Id="rId7" Type="http://schemas.openxmlformats.org/officeDocument/2006/relationships/image" Target="../media/image11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10" Type="http://schemas.openxmlformats.org/officeDocument/2006/relationships/image" Target="../media/image116.emf"/><Relationship Id="rId4" Type="http://schemas.openxmlformats.org/officeDocument/2006/relationships/image" Target="../media/image110.emf"/><Relationship Id="rId9" Type="http://schemas.openxmlformats.org/officeDocument/2006/relationships/image" Target="../media/image1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6.w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w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10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Path Following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Lyapunov’s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37E08-D389-A144-B30C-E7773017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6" y="1969645"/>
            <a:ext cx="7667740" cy="31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2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Lateral Tracking Stability Analysis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95" y="1501540"/>
            <a:ext cx="7027876" cy="41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Tracking Problem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5644580"/>
            <a:ext cx="3225800" cy="736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5771580"/>
            <a:ext cx="1193800" cy="508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0" y="5377330"/>
            <a:ext cx="1638300" cy="1066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0905" y="1265812"/>
            <a:ext cx="8666774" cy="4261413"/>
            <a:chOff x="260905" y="1265812"/>
            <a:chExt cx="8666774" cy="4261413"/>
          </a:xfrm>
        </p:grpSpPr>
        <p:grpSp>
          <p:nvGrpSpPr>
            <p:cNvPr id="3" name="Group 2"/>
            <p:cNvGrpSpPr/>
            <p:nvPr/>
          </p:nvGrpSpPr>
          <p:grpSpPr>
            <a:xfrm>
              <a:off x="260905" y="1265812"/>
              <a:ext cx="8435925" cy="4261413"/>
              <a:chOff x="260905" y="1265812"/>
              <a:chExt cx="8435925" cy="4261413"/>
            </a:xfrm>
          </p:grpSpPr>
          <p:sp>
            <p:nvSpPr>
              <p:cNvPr id="65" name="Parallelogram 64"/>
              <p:cNvSpPr/>
              <p:nvPr/>
            </p:nvSpPr>
            <p:spPr>
              <a:xfrm rot="16200000" flipH="1">
                <a:off x="658591" y="1506701"/>
                <a:ext cx="2362198" cy="1880420"/>
              </a:xfrm>
              <a:prstGeom prst="parallelogram">
                <a:avLst>
                  <a:gd name="adj" fmla="val 34849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rgbClr val="DDDDD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0" name="Line 7"/>
              <p:cNvSpPr>
                <a:spLocks noChangeShapeType="1"/>
              </p:cNvSpPr>
              <p:nvPr/>
            </p:nvSpPr>
            <p:spPr bwMode="auto">
              <a:xfrm flipV="1">
                <a:off x="1196631" y="3470314"/>
                <a:ext cx="122766" cy="8688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91" name="Line 9"/>
              <p:cNvSpPr>
                <a:spLocks noChangeShapeType="1"/>
              </p:cNvSpPr>
              <p:nvPr/>
            </p:nvSpPr>
            <p:spPr bwMode="auto">
              <a:xfrm flipV="1">
                <a:off x="260905" y="2500133"/>
                <a:ext cx="3865193" cy="13480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92" name="Line 10"/>
              <p:cNvSpPr>
                <a:spLocks noChangeShapeType="1"/>
              </p:cNvSpPr>
              <p:nvPr/>
            </p:nvSpPr>
            <p:spPr bwMode="auto">
              <a:xfrm flipV="1">
                <a:off x="1323630" y="3247008"/>
                <a:ext cx="668868" cy="2275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31" name="Picture 30" descr="untitled.jpg"/>
              <p:cNvPicPr>
                <a:picLocks noChangeAspect="1"/>
              </p:cNvPicPr>
              <p:nvPr/>
            </p:nvPicPr>
            <p:blipFill>
              <a:blip r:embed="rId6" cstate="print"/>
              <a:srcRect l="28214" t="34286" r="37321" b="43571"/>
              <a:stretch>
                <a:fillRect/>
              </a:stretch>
            </p:blipFill>
            <p:spPr>
              <a:xfrm rot="21378955">
                <a:off x="2803633" y="2468341"/>
                <a:ext cx="599074" cy="288673"/>
              </a:xfrm>
              <a:prstGeom prst="rect">
                <a:avLst/>
              </a:prstGeom>
              <a:scene3d>
                <a:camera prst="isometricOffAxis1Right"/>
                <a:lightRig rig="threePt" dir="t"/>
              </a:scene3d>
            </p:spPr>
          </p:pic>
          <p:sp>
            <p:nvSpPr>
              <p:cNvPr id="20502" name="Line 3"/>
              <p:cNvSpPr>
                <a:spLocks noChangeShapeType="1"/>
              </p:cNvSpPr>
              <p:nvPr/>
            </p:nvSpPr>
            <p:spPr bwMode="auto">
              <a:xfrm>
                <a:off x="1196632" y="4341327"/>
                <a:ext cx="736622" cy="2857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29" name="Straight Arrow Connector 28"/>
              <p:cNvCxnSpPr>
                <a:stCxn id="20502" idx="0"/>
              </p:cNvCxnSpPr>
              <p:nvPr/>
            </p:nvCxnSpPr>
            <p:spPr bwMode="auto">
              <a:xfrm rot="16200000" flipH="1">
                <a:off x="890870" y="4647089"/>
                <a:ext cx="624414" cy="128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2590588" y="3234706"/>
                <a:ext cx="1176077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501" name="Line 27"/>
              <p:cNvSpPr>
                <a:spLocks noChangeShapeType="1"/>
              </p:cNvSpPr>
              <p:nvPr/>
            </p:nvSpPr>
            <p:spPr bwMode="auto">
              <a:xfrm flipV="1">
                <a:off x="1310931" y="2637408"/>
                <a:ext cx="18669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37" name="Picture 36" descr="latex-image-1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9531" y="2817326"/>
                <a:ext cx="965200" cy="165100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48" name="Straight Connector 47"/>
              <p:cNvCxnSpPr/>
              <p:nvPr/>
            </p:nvCxnSpPr>
            <p:spPr>
              <a:xfrm>
                <a:off x="2204165" y="3179271"/>
                <a:ext cx="977979" cy="65193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4" idx="0"/>
              </p:cNvCxnSpPr>
              <p:nvPr/>
            </p:nvCxnSpPr>
            <p:spPr>
              <a:xfrm rot="5400000">
                <a:off x="1607001" y="2583433"/>
                <a:ext cx="1195122" cy="79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Line 27"/>
              <p:cNvSpPr>
                <a:spLocks noChangeShapeType="1"/>
              </p:cNvSpPr>
              <p:nvPr/>
            </p:nvSpPr>
            <p:spPr bwMode="auto">
              <a:xfrm flipV="1">
                <a:off x="1310931" y="1977008"/>
                <a:ext cx="893234" cy="149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27"/>
              <p:cNvSpPr>
                <a:spLocks noChangeShapeType="1"/>
              </p:cNvSpPr>
              <p:nvPr/>
            </p:nvSpPr>
            <p:spPr bwMode="auto">
              <a:xfrm flipV="1">
                <a:off x="1192396" y="4152941"/>
                <a:ext cx="732391" cy="1862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3"/>
              <p:cNvSpPr>
                <a:spLocks noChangeShapeType="1"/>
              </p:cNvSpPr>
              <p:nvPr/>
            </p:nvSpPr>
            <p:spPr bwMode="auto">
              <a:xfrm>
                <a:off x="2204165" y="3181391"/>
                <a:ext cx="508000" cy="3365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3" name="Picture 72" descr="latex-image-1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4504" y="3906881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75" name="Picture 74" descr="latex-image-1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1986" y="2510938"/>
                <a:ext cx="88900" cy="101600"/>
              </a:xfrm>
              <a:prstGeom prst="rect">
                <a:avLst/>
              </a:prstGeom>
            </p:spPr>
          </p:pic>
          <p:pic>
            <p:nvPicPr>
              <p:cNvPr id="77" name="Picture 76" descr="latex-image-1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8070" y="4693221"/>
                <a:ext cx="177800" cy="190500"/>
              </a:xfrm>
              <a:prstGeom prst="rect">
                <a:avLst/>
              </a:prstGeom>
            </p:spPr>
          </p:pic>
          <p:pic>
            <p:nvPicPr>
              <p:cNvPr id="103" name="Picture 102" descr="latex-image-1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6370" y="4258775"/>
                <a:ext cx="114300" cy="127000"/>
              </a:xfrm>
              <a:prstGeom prst="rect">
                <a:avLst/>
              </a:prstGeom>
            </p:spPr>
          </p:pic>
          <p:sp>
            <p:nvSpPr>
              <p:cNvPr id="20494" name="Line 19"/>
              <p:cNvSpPr>
                <a:spLocks noChangeShapeType="1"/>
              </p:cNvSpPr>
              <p:nvPr/>
            </p:nvSpPr>
            <p:spPr bwMode="auto">
              <a:xfrm flipH="1" flipV="1">
                <a:off x="5044111" y="3720042"/>
                <a:ext cx="23368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rot="5400000">
                <a:off x="6156025" y="3607199"/>
                <a:ext cx="236274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0" name="Picture 29" descr="latex-image-1.pd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36731" y="4057650"/>
                <a:ext cx="850900" cy="266700"/>
              </a:xfrm>
              <a:prstGeom prst="rect">
                <a:avLst/>
              </a:prstGeom>
            </p:spPr>
          </p:pic>
          <p:pic>
            <p:nvPicPr>
              <p:cNvPr id="32" name="Picture 31" descr="latex-image-1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5646" y="3517900"/>
                <a:ext cx="355600" cy="152400"/>
              </a:xfrm>
              <a:prstGeom prst="rect">
                <a:avLst/>
              </a:prstGeom>
            </p:spPr>
          </p:pic>
          <p:sp>
            <p:nvSpPr>
              <p:cNvPr id="39" name="Right Brace 38"/>
              <p:cNvSpPr/>
              <p:nvPr/>
            </p:nvSpPr>
            <p:spPr>
              <a:xfrm rot="5400000">
                <a:off x="5563110" y="3316651"/>
                <a:ext cx="202385" cy="1214952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Brace 40"/>
              <p:cNvSpPr/>
              <p:nvPr/>
            </p:nvSpPr>
            <p:spPr>
              <a:xfrm rot="5400000">
                <a:off x="6108157" y="3476977"/>
                <a:ext cx="245465" cy="2325445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Line 9"/>
              <p:cNvSpPr>
                <a:spLocks noChangeShapeType="1"/>
              </p:cNvSpPr>
              <p:nvPr/>
            </p:nvSpPr>
            <p:spPr bwMode="auto">
              <a:xfrm flipV="1">
                <a:off x="4442979" y="3166533"/>
                <a:ext cx="3522555" cy="658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"/>
              <p:cNvSpPr>
                <a:spLocks noChangeShapeType="1"/>
              </p:cNvSpPr>
              <p:nvPr/>
            </p:nvSpPr>
            <p:spPr bwMode="auto">
              <a:xfrm flipV="1">
                <a:off x="5061022" y="3488267"/>
                <a:ext cx="1185357" cy="2190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27"/>
              <p:cNvSpPr>
                <a:spLocks noChangeShapeType="1"/>
              </p:cNvSpPr>
              <p:nvPr/>
            </p:nvSpPr>
            <p:spPr bwMode="auto">
              <a:xfrm flipV="1">
                <a:off x="5056791" y="1303867"/>
                <a:ext cx="2330466" cy="2404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7"/>
              <p:cNvSpPr>
                <a:spLocks noChangeShapeType="1"/>
              </p:cNvSpPr>
              <p:nvPr/>
            </p:nvSpPr>
            <p:spPr bwMode="auto">
              <a:xfrm flipV="1">
                <a:off x="4722380" y="3711571"/>
                <a:ext cx="334410" cy="6995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19"/>
              <p:cNvSpPr>
                <a:spLocks noChangeShapeType="1"/>
              </p:cNvSpPr>
              <p:nvPr/>
            </p:nvSpPr>
            <p:spPr bwMode="auto">
              <a:xfrm rot="5400000" flipH="1" flipV="1">
                <a:off x="5827185" y="2858525"/>
                <a:ext cx="31221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19"/>
              <p:cNvSpPr>
                <a:spLocks noChangeShapeType="1"/>
              </p:cNvSpPr>
              <p:nvPr/>
            </p:nvSpPr>
            <p:spPr bwMode="auto">
              <a:xfrm flipH="1" flipV="1">
                <a:off x="4722377" y="4414309"/>
                <a:ext cx="2658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93" name="Picture 92" descr="latex-image-1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3364" y="4004206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94" name="Picture 93" descr="latex-image-1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9778" y="2388130"/>
                <a:ext cx="88900" cy="101600"/>
              </a:xfrm>
              <a:prstGeom prst="rect">
                <a:avLst/>
              </a:prstGeom>
            </p:spPr>
          </p:pic>
          <p:pic>
            <p:nvPicPr>
              <p:cNvPr id="102" name="Picture 101" descr="latex-image-1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63630" y="4348163"/>
                <a:ext cx="114300" cy="127000"/>
              </a:xfrm>
              <a:prstGeom prst="rect">
                <a:avLst/>
              </a:prstGeom>
            </p:spPr>
          </p:pic>
          <p:pic>
            <p:nvPicPr>
              <p:cNvPr id="59" name="Picture 58" descr="latex-image-1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52431" y="4862025"/>
                <a:ext cx="825500" cy="254000"/>
              </a:xfrm>
              <a:prstGeom prst="rect">
                <a:avLst/>
              </a:prstGeom>
            </p:spPr>
          </p:pic>
          <p:pic>
            <p:nvPicPr>
              <p:cNvPr id="66" name="Picture 65" descr="latex-image-1.pdf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82775" y="5311325"/>
                <a:ext cx="228600" cy="215900"/>
              </a:xfrm>
              <a:prstGeom prst="rect">
                <a:avLst/>
              </a:prstGeom>
            </p:spPr>
          </p:pic>
          <p:pic>
            <p:nvPicPr>
              <p:cNvPr id="67" name="Picture 66" descr="latex-image-1.pdf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04415" y="5311325"/>
                <a:ext cx="241300" cy="215900"/>
              </a:xfrm>
              <a:prstGeom prst="rect">
                <a:avLst/>
              </a:prstGeom>
            </p:spPr>
          </p:pic>
          <p:pic>
            <p:nvPicPr>
              <p:cNvPr id="60" name="Picture 59" descr="latex-image-1.pdf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54658" y="2186237"/>
                <a:ext cx="863600" cy="215900"/>
              </a:xfrm>
              <a:prstGeom prst="rect">
                <a:avLst/>
              </a:prstGeom>
            </p:spPr>
          </p:pic>
          <p:pic>
            <p:nvPicPr>
              <p:cNvPr id="61" name="Picture 60" descr="latex-image-1.pdf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02824" y="2941828"/>
                <a:ext cx="863600" cy="215900"/>
              </a:xfrm>
              <a:prstGeom prst="rect">
                <a:avLst/>
              </a:prstGeom>
            </p:spPr>
          </p:pic>
          <p:pic>
            <p:nvPicPr>
              <p:cNvPr id="69" name="Picture 68" descr="latex-image-1.pdf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82506" y="3422194"/>
                <a:ext cx="127000" cy="139700"/>
              </a:xfrm>
              <a:prstGeom prst="rect">
                <a:avLst/>
              </a:prstGeom>
            </p:spPr>
          </p:pic>
          <p:pic>
            <p:nvPicPr>
              <p:cNvPr id="70" name="Picture 69" descr="latex-image-1.pdf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16728" y="3350152"/>
                <a:ext cx="127000" cy="139700"/>
              </a:xfrm>
              <a:prstGeom prst="rect">
                <a:avLst/>
              </a:prstGeom>
            </p:spPr>
          </p:pic>
          <p:pic>
            <p:nvPicPr>
              <p:cNvPr id="71" name="Picture 70" descr="latex-image-1.pdf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13792" y="3178322"/>
                <a:ext cx="127000" cy="101600"/>
              </a:xfrm>
              <a:prstGeom prst="rect">
                <a:avLst/>
              </a:prstGeom>
            </p:spPr>
          </p:pic>
          <p:pic>
            <p:nvPicPr>
              <p:cNvPr id="72" name="Picture 71" descr="latex-image-1.pdf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37827" y="1639951"/>
                <a:ext cx="1130300" cy="228600"/>
              </a:xfrm>
              <a:prstGeom prst="rect">
                <a:avLst/>
              </a:prstGeom>
            </p:spPr>
          </p:pic>
          <p:pic>
            <p:nvPicPr>
              <p:cNvPr id="74" name="Picture 73" descr="latex-image-1.pdf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65038" y="1624608"/>
                <a:ext cx="1130300" cy="228600"/>
              </a:xfrm>
              <a:prstGeom prst="rect">
                <a:avLst/>
              </a:prstGeom>
            </p:spPr>
          </p:pic>
          <p:pic>
            <p:nvPicPr>
              <p:cNvPr id="63" name="Picture 62" descr="latex-image-1.pdf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85398" y="3969280"/>
                <a:ext cx="431800" cy="139700"/>
              </a:xfrm>
              <a:prstGeom prst="rect">
                <a:avLst/>
              </a:prstGeom>
            </p:spPr>
          </p:pic>
          <p:pic>
            <p:nvPicPr>
              <p:cNvPr id="68" name="Picture 67" descr="latex-image-1.pdf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58963" y="4652963"/>
                <a:ext cx="304800" cy="127000"/>
              </a:xfrm>
              <a:prstGeom prst="rect">
                <a:avLst/>
              </a:prstGeom>
            </p:spPr>
          </p:pic>
          <p:pic>
            <p:nvPicPr>
              <p:cNvPr id="76" name="Picture 75" descr="latex-image-1.pdf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1237" y="4993217"/>
                <a:ext cx="406400" cy="139700"/>
              </a:xfrm>
              <a:prstGeom prst="rect">
                <a:avLst/>
              </a:prstGeom>
            </p:spPr>
          </p:pic>
          <p:sp>
            <p:nvSpPr>
              <p:cNvPr id="58" name="Right Brace 57"/>
              <p:cNvSpPr/>
              <p:nvPr/>
            </p:nvSpPr>
            <p:spPr>
              <a:xfrm>
                <a:off x="8502097" y="3247246"/>
                <a:ext cx="194733" cy="1134534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ight Brace 61"/>
              <p:cNvSpPr/>
              <p:nvPr/>
            </p:nvSpPr>
            <p:spPr>
              <a:xfrm>
                <a:off x="7437729" y="3279195"/>
                <a:ext cx="186265" cy="440267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Picture 77" descr="latex-image-1.pdf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221" y="4035880"/>
                <a:ext cx="330200" cy="139700"/>
              </a:xfrm>
              <a:prstGeom prst="rect">
                <a:avLst/>
              </a:prstGeom>
            </p:spPr>
          </p:pic>
          <p:sp>
            <p:nvSpPr>
              <p:cNvPr id="79" name="Right Brace 78"/>
              <p:cNvSpPr/>
              <p:nvPr/>
            </p:nvSpPr>
            <p:spPr>
              <a:xfrm>
                <a:off x="7437352" y="3737137"/>
                <a:ext cx="182448" cy="683682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Picture 79" descr="latex-image-1.pdf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4622" y="3415338"/>
                <a:ext cx="719276" cy="165239"/>
              </a:xfrm>
              <a:prstGeom prst="rect">
                <a:avLst/>
              </a:prstGeom>
            </p:spPr>
          </p:pic>
        </p:grp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479" y="3724706"/>
              <a:ext cx="203200" cy="177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4" name="Line 19"/>
          <p:cNvSpPr>
            <a:spLocks noChangeShapeType="1"/>
          </p:cNvSpPr>
          <p:nvPr/>
        </p:nvSpPr>
        <p:spPr bwMode="auto">
          <a:xfrm flipH="1" flipV="1">
            <a:off x="817031" y="3961342"/>
            <a:ext cx="2336801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rot="5400000">
            <a:off x="1928945" y="3848499"/>
            <a:ext cx="236274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1" y="4298950"/>
            <a:ext cx="850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66" y="3759200"/>
            <a:ext cx="355600" cy="152400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5400000">
            <a:off x="1336030" y="3557951"/>
            <a:ext cx="202385" cy="1214952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5400000">
            <a:off x="1881077" y="3718277"/>
            <a:ext cx="245465" cy="2325445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e 43"/>
          <p:cNvSpPr/>
          <p:nvPr/>
        </p:nvSpPr>
        <p:spPr>
          <a:xfrm>
            <a:off x="4262507" y="3485951"/>
            <a:ext cx="194733" cy="1134534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>
            <a:off x="3255433" y="3517900"/>
            <a:ext cx="186265" cy="440267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ne 9"/>
          <p:cNvSpPr>
            <a:spLocks noChangeShapeType="1"/>
          </p:cNvSpPr>
          <p:nvPr/>
        </p:nvSpPr>
        <p:spPr bwMode="auto">
          <a:xfrm flipV="1">
            <a:off x="215899" y="3407833"/>
            <a:ext cx="3522555" cy="65838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0"/>
          <p:cNvSpPr>
            <a:spLocks noChangeShapeType="1"/>
          </p:cNvSpPr>
          <p:nvPr/>
        </p:nvSpPr>
        <p:spPr bwMode="auto">
          <a:xfrm flipV="1">
            <a:off x="833942" y="3729567"/>
            <a:ext cx="1185357" cy="2190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27"/>
          <p:cNvSpPr>
            <a:spLocks noChangeShapeType="1"/>
          </p:cNvSpPr>
          <p:nvPr/>
        </p:nvSpPr>
        <p:spPr bwMode="auto">
          <a:xfrm flipV="1">
            <a:off x="829711" y="1545167"/>
            <a:ext cx="2330466" cy="24045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7"/>
          <p:cNvSpPr>
            <a:spLocks noChangeShapeType="1"/>
          </p:cNvSpPr>
          <p:nvPr/>
        </p:nvSpPr>
        <p:spPr bwMode="auto">
          <a:xfrm flipV="1">
            <a:off x="495300" y="3952871"/>
            <a:ext cx="334410" cy="6995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19"/>
          <p:cNvSpPr>
            <a:spLocks noChangeShapeType="1"/>
          </p:cNvSpPr>
          <p:nvPr/>
        </p:nvSpPr>
        <p:spPr bwMode="auto">
          <a:xfrm rot="5400000" flipH="1" flipV="1">
            <a:off x="1600105" y="3099825"/>
            <a:ext cx="312214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19"/>
          <p:cNvSpPr>
            <a:spLocks noChangeShapeType="1"/>
          </p:cNvSpPr>
          <p:nvPr/>
        </p:nvSpPr>
        <p:spPr bwMode="auto">
          <a:xfrm flipH="1" flipV="1">
            <a:off x="495297" y="4655609"/>
            <a:ext cx="265853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84" y="4245506"/>
            <a:ext cx="101600" cy="101600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698" y="2629430"/>
            <a:ext cx="88900" cy="101600"/>
          </a:xfrm>
          <a:prstGeom prst="rect">
            <a:avLst/>
          </a:prstGeom>
        </p:spPr>
      </p:pic>
      <p:pic>
        <p:nvPicPr>
          <p:cNvPr id="102" name="Picture 101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50" y="4589463"/>
            <a:ext cx="114300" cy="1270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5351" y="5103325"/>
            <a:ext cx="825500" cy="2540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7335" y="5552625"/>
            <a:ext cx="241300" cy="2159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5744" y="3183128"/>
            <a:ext cx="863600" cy="2159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9648" y="3591452"/>
            <a:ext cx="127000" cy="1397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0747" y="1881251"/>
            <a:ext cx="1130300" cy="22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Tracking Problem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25" y="4274585"/>
            <a:ext cx="330200" cy="139700"/>
          </a:xfrm>
          <a:prstGeom prst="rect">
            <a:avLst/>
          </a:prstGeom>
        </p:spPr>
      </p:pic>
      <p:sp>
        <p:nvSpPr>
          <p:cNvPr id="34" name="Right Brace 33"/>
          <p:cNvSpPr/>
          <p:nvPr/>
        </p:nvSpPr>
        <p:spPr>
          <a:xfrm>
            <a:off x="3255056" y="3975842"/>
            <a:ext cx="182448" cy="683682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26" y="3654043"/>
            <a:ext cx="719276" cy="165239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329" y="3956481"/>
            <a:ext cx="203200" cy="1778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70" y="2082800"/>
            <a:ext cx="40767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Guidance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D7DA6-2B6B-FF45-A8B5-A716C5C2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92" y="1101686"/>
            <a:ext cx="5372190" cy="52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1300" y="1377223"/>
            <a:ext cx="2781300" cy="2599390"/>
            <a:chOff x="2562757" y="2177323"/>
            <a:chExt cx="3053636" cy="2853914"/>
          </a:xfrm>
        </p:grpSpPr>
        <p:sp>
          <p:nvSpPr>
            <p:cNvPr id="19472" name="Line 10"/>
            <p:cNvSpPr>
              <a:spLocks noChangeShapeType="1"/>
            </p:cNvSpPr>
            <p:nvPr/>
          </p:nvSpPr>
          <p:spPr bwMode="auto">
            <a:xfrm>
              <a:off x="4472968" y="3252660"/>
              <a:ext cx="718183" cy="121538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74" name="Line 19"/>
            <p:cNvSpPr>
              <a:spLocks noChangeShapeType="1"/>
            </p:cNvSpPr>
            <p:nvPr/>
          </p:nvSpPr>
          <p:spPr bwMode="auto">
            <a:xfrm>
              <a:off x="4477201" y="2177323"/>
              <a:ext cx="0" cy="107110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rc 39"/>
            <p:cNvSpPr/>
            <p:nvPr/>
          </p:nvSpPr>
          <p:spPr>
            <a:xfrm>
              <a:off x="3648040" y="2483933"/>
              <a:ext cx="1647572" cy="1572685"/>
            </a:xfrm>
            <a:prstGeom prst="arc">
              <a:avLst>
                <a:gd name="adj1" fmla="val 16282424"/>
                <a:gd name="adj2" fmla="val 3502085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/>
            <p:nvPr/>
          </p:nvSpPr>
          <p:spPr>
            <a:xfrm>
              <a:off x="3549307" y="2346403"/>
              <a:ext cx="1865430" cy="1838139"/>
            </a:xfrm>
            <a:prstGeom prst="arc">
              <a:avLst>
                <a:gd name="adj1" fmla="val 8256542"/>
                <a:gd name="adj2" fmla="val 16211937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triangle" w="sm" len="lg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H="1">
              <a:off x="2562757" y="3252662"/>
              <a:ext cx="1914445" cy="1733345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" name="Picture 15" descr="testnew1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9516993">
              <a:off x="4105975" y="2631360"/>
              <a:ext cx="891180" cy="1159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8410" y="2958507"/>
              <a:ext cx="152400" cy="177800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2393" y="2987482"/>
              <a:ext cx="254000" cy="203200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9819" y="4764537"/>
              <a:ext cx="241300" cy="2667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3889" y="4236804"/>
              <a:ext cx="196409" cy="196409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842962"/>
          </a:xfrm>
        </p:spPr>
        <p:txBody>
          <a:bodyPr/>
          <a:lstStyle/>
          <a:p>
            <a:r>
              <a:rPr lang="en-US" dirty="0"/>
              <a:t>Smallest Angle Turn Logic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68700" y="1422400"/>
            <a:ext cx="5147734" cy="812800"/>
            <a:chOff x="4648200" y="1397000"/>
            <a:chExt cx="3860800" cy="609600"/>
          </a:xfrm>
        </p:grpSpPr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397000"/>
              <a:ext cx="2260600" cy="2286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778000"/>
              <a:ext cx="3860800" cy="22860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399" y="2654300"/>
            <a:ext cx="565265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0349" y="1996556"/>
            <a:ext cx="5558364" cy="3935413"/>
            <a:chOff x="2798236" y="1254654"/>
            <a:chExt cx="5558364" cy="3935413"/>
          </a:xfrm>
        </p:grpSpPr>
        <p:pic>
          <p:nvPicPr>
            <p:cNvPr id="3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3750674">
              <a:off x="6808629" y="1873469"/>
              <a:ext cx="410324" cy="533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Arrow Connector 29"/>
            <p:cNvCxnSpPr/>
            <p:nvPr/>
          </p:nvCxnSpPr>
          <p:spPr>
            <a:xfrm flipV="1">
              <a:off x="4276725" y="2178164"/>
              <a:ext cx="2750608" cy="152706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029450" y="2181225"/>
              <a:ext cx="1327150" cy="798703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746346" y="1892829"/>
              <a:ext cx="56620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Arc 47"/>
            <p:cNvSpPr/>
            <p:nvPr/>
          </p:nvSpPr>
          <p:spPr>
            <a:xfrm>
              <a:off x="6674902" y="1816706"/>
              <a:ext cx="708027" cy="701071"/>
            </a:xfrm>
            <a:prstGeom prst="arc">
              <a:avLst>
                <a:gd name="adj1" fmla="val 16200000"/>
                <a:gd name="adj2" fmla="val 2006462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5400000">
              <a:off x="3326873" y="2737380"/>
              <a:ext cx="1918755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3201462" y="2618319"/>
              <a:ext cx="2165999" cy="2165353"/>
            </a:xfrm>
            <a:prstGeom prst="arc">
              <a:avLst>
                <a:gd name="adj1" fmla="val 16200000"/>
                <a:gd name="adj2" fmla="val 19863977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4286250" y="3705225"/>
              <a:ext cx="1381125" cy="571500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700" y="4457700"/>
              <a:ext cx="1168400" cy="2286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734" y="3585633"/>
              <a:ext cx="609600" cy="2286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4967" y="1968500"/>
              <a:ext cx="6350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366" y="2569633"/>
              <a:ext cx="152400" cy="152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300" y="2870200"/>
              <a:ext cx="228600" cy="2032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1184" y="4004733"/>
              <a:ext cx="1397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2483" y="2567516"/>
              <a:ext cx="139700" cy="1651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618" y="1653114"/>
              <a:ext cx="165100" cy="165100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 rot="5400000">
              <a:off x="5302781" y="2701395"/>
              <a:ext cx="557741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Arc 53"/>
            <p:cNvSpPr/>
            <p:nvPr/>
          </p:nvSpPr>
          <p:spPr>
            <a:xfrm>
              <a:off x="5227103" y="2637973"/>
              <a:ext cx="708027" cy="701071"/>
            </a:xfrm>
            <a:prstGeom prst="arc">
              <a:avLst>
                <a:gd name="adj1" fmla="val 16200000"/>
                <a:gd name="adj2" fmla="val 3652029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98236" y="2218261"/>
              <a:ext cx="2971806" cy="297180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16200000" flipH="1">
              <a:off x="5437089" y="3133643"/>
              <a:ext cx="684057" cy="379771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060710" y="1803400"/>
              <a:ext cx="655773" cy="364068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6200000" flipH="1">
              <a:off x="6768857" y="2443361"/>
              <a:ext cx="1181703" cy="656050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2289" y="3039005"/>
              <a:ext cx="190500" cy="203200"/>
            </a:xfrm>
            <a:prstGeom prst="rect">
              <a:avLst/>
            </a:prstGeom>
          </p:spPr>
        </p:pic>
        <p:sp>
          <p:nvSpPr>
            <p:cNvPr id="81" name="Arc 80"/>
            <p:cNvSpPr/>
            <p:nvPr/>
          </p:nvSpPr>
          <p:spPr>
            <a:xfrm>
              <a:off x="6463220" y="1621959"/>
              <a:ext cx="1123817" cy="1112776"/>
            </a:xfrm>
            <a:prstGeom prst="arc">
              <a:avLst>
                <a:gd name="adj1" fmla="val 19955624"/>
                <a:gd name="adj2" fmla="val 1819840"/>
              </a:avLst>
            </a:prstGeom>
            <a:ln>
              <a:headEnd type="triangle" w="sm" len="lg"/>
              <a:tailEnd type="non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5403" y="2174347"/>
              <a:ext cx="508000" cy="1397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71317" y="1566863"/>
              <a:ext cx="114300" cy="2032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967" y="3242206"/>
              <a:ext cx="228600" cy="203200"/>
            </a:xfrm>
            <a:prstGeom prst="rect">
              <a:avLst/>
            </a:prstGeom>
          </p:spPr>
        </p:pic>
        <p:cxnSp>
          <p:nvCxnSpPr>
            <p:cNvPr id="98" name="Straight Connector 97"/>
            <p:cNvCxnSpPr/>
            <p:nvPr/>
          </p:nvCxnSpPr>
          <p:spPr>
            <a:xfrm rot="5400000" flipH="1" flipV="1">
              <a:off x="4065192" y="1473597"/>
              <a:ext cx="43947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47634" y="1386946"/>
              <a:ext cx="431800" cy="1397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337" y="210683"/>
            <a:ext cx="8229600" cy="842962"/>
          </a:xfrm>
        </p:spPr>
        <p:txBody>
          <a:bodyPr/>
          <a:lstStyle/>
          <a:p>
            <a:r>
              <a:rPr lang="en-US" sz="3600" dirty="0"/>
              <a:t>Orbit Following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8" y="1010417"/>
            <a:ext cx="7048500" cy="82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A347C5-D35A-7349-9C03-BE0FE3C6E7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26541" y="4367288"/>
            <a:ext cx="4948518" cy="20424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152065" y="2350928"/>
            <a:ext cx="4643235" cy="3293022"/>
            <a:chOff x="2798236" y="1254654"/>
            <a:chExt cx="5558364" cy="3935413"/>
          </a:xfrm>
        </p:grpSpPr>
        <p:pic>
          <p:nvPicPr>
            <p:cNvPr id="3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3750674">
              <a:off x="6808629" y="1873469"/>
              <a:ext cx="410324" cy="533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Arrow Connector 29"/>
            <p:cNvCxnSpPr/>
            <p:nvPr/>
          </p:nvCxnSpPr>
          <p:spPr>
            <a:xfrm flipV="1">
              <a:off x="4276725" y="2178164"/>
              <a:ext cx="2750608" cy="152706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029450" y="2181225"/>
              <a:ext cx="1327150" cy="798703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746346" y="1892829"/>
              <a:ext cx="56620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Arc 47"/>
            <p:cNvSpPr/>
            <p:nvPr/>
          </p:nvSpPr>
          <p:spPr>
            <a:xfrm>
              <a:off x="6674902" y="1816706"/>
              <a:ext cx="708027" cy="701071"/>
            </a:xfrm>
            <a:prstGeom prst="arc">
              <a:avLst>
                <a:gd name="adj1" fmla="val 16200000"/>
                <a:gd name="adj2" fmla="val 2006462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5400000">
              <a:off x="3326873" y="2737380"/>
              <a:ext cx="1918755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3201462" y="2618319"/>
              <a:ext cx="2165999" cy="2165353"/>
            </a:xfrm>
            <a:prstGeom prst="arc">
              <a:avLst>
                <a:gd name="adj1" fmla="val 16200000"/>
                <a:gd name="adj2" fmla="val 19863977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4286250" y="3705225"/>
              <a:ext cx="1381125" cy="571500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700" y="4457700"/>
              <a:ext cx="1168400" cy="2286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734" y="3585633"/>
              <a:ext cx="609600" cy="2286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4967" y="1968500"/>
              <a:ext cx="6350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366" y="2569633"/>
              <a:ext cx="152400" cy="152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300" y="2870200"/>
              <a:ext cx="228600" cy="2032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1184" y="4004733"/>
              <a:ext cx="1397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2483" y="2567516"/>
              <a:ext cx="139700" cy="1651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618" y="1653114"/>
              <a:ext cx="165100" cy="165100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 rot="5400000">
              <a:off x="5302781" y="2701395"/>
              <a:ext cx="557741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Arc 53"/>
            <p:cNvSpPr/>
            <p:nvPr/>
          </p:nvSpPr>
          <p:spPr>
            <a:xfrm>
              <a:off x="5227103" y="2637973"/>
              <a:ext cx="708027" cy="701071"/>
            </a:xfrm>
            <a:prstGeom prst="arc">
              <a:avLst>
                <a:gd name="adj1" fmla="val 16200000"/>
                <a:gd name="adj2" fmla="val 3652029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98236" y="2218261"/>
              <a:ext cx="2971806" cy="297180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16200000" flipH="1">
              <a:off x="5437089" y="3133643"/>
              <a:ext cx="684057" cy="379771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060710" y="1803400"/>
              <a:ext cx="655773" cy="364068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6200000" flipH="1">
              <a:off x="6768857" y="2443361"/>
              <a:ext cx="1181703" cy="656050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2289" y="3039005"/>
              <a:ext cx="190500" cy="203200"/>
            </a:xfrm>
            <a:prstGeom prst="rect">
              <a:avLst/>
            </a:prstGeom>
          </p:spPr>
        </p:pic>
        <p:sp>
          <p:nvSpPr>
            <p:cNvPr id="81" name="Arc 80"/>
            <p:cNvSpPr/>
            <p:nvPr/>
          </p:nvSpPr>
          <p:spPr>
            <a:xfrm>
              <a:off x="6463220" y="1621959"/>
              <a:ext cx="1123817" cy="1112776"/>
            </a:xfrm>
            <a:prstGeom prst="arc">
              <a:avLst>
                <a:gd name="adj1" fmla="val 19955624"/>
                <a:gd name="adj2" fmla="val 1819840"/>
              </a:avLst>
            </a:prstGeom>
            <a:ln>
              <a:headEnd type="triangle" w="sm" len="lg"/>
              <a:tailEnd type="non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5403" y="2174347"/>
              <a:ext cx="508000" cy="1397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71317" y="1566863"/>
              <a:ext cx="114300" cy="2032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967" y="3242206"/>
              <a:ext cx="228600" cy="203200"/>
            </a:xfrm>
            <a:prstGeom prst="rect">
              <a:avLst/>
            </a:prstGeom>
          </p:spPr>
        </p:pic>
        <p:cxnSp>
          <p:nvCxnSpPr>
            <p:cNvPr id="98" name="Straight Connector 97"/>
            <p:cNvCxnSpPr/>
            <p:nvPr/>
          </p:nvCxnSpPr>
          <p:spPr>
            <a:xfrm rot="5400000" flipH="1" flipV="1">
              <a:off x="4065192" y="1473597"/>
              <a:ext cx="43947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47634" y="1386946"/>
              <a:ext cx="431800" cy="1397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337" y="210683"/>
            <a:ext cx="8229600" cy="842962"/>
          </a:xfrm>
        </p:spPr>
        <p:txBody>
          <a:bodyPr/>
          <a:lstStyle/>
          <a:p>
            <a:r>
              <a:rPr lang="en-US" sz="3600" dirty="0"/>
              <a:t>Orbit Following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2" y="961184"/>
            <a:ext cx="3859929" cy="54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5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2938" y="1075248"/>
            <a:ext cx="5078842" cy="3595904"/>
            <a:chOff x="2798236" y="1254654"/>
            <a:chExt cx="5558364" cy="3935413"/>
          </a:xfrm>
        </p:grpSpPr>
        <p:pic>
          <p:nvPicPr>
            <p:cNvPr id="3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3750674">
              <a:off x="6808629" y="1873469"/>
              <a:ext cx="410324" cy="533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Arrow Connector 29"/>
            <p:cNvCxnSpPr/>
            <p:nvPr/>
          </p:nvCxnSpPr>
          <p:spPr>
            <a:xfrm flipV="1">
              <a:off x="4276725" y="2178164"/>
              <a:ext cx="2750608" cy="152706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029450" y="2181225"/>
              <a:ext cx="1327150" cy="798703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746346" y="1892829"/>
              <a:ext cx="56620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Arc 47"/>
            <p:cNvSpPr/>
            <p:nvPr/>
          </p:nvSpPr>
          <p:spPr>
            <a:xfrm>
              <a:off x="6674902" y="1816706"/>
              <a:ext cx="708027" cy="701071"/>
            </a:xfrm>
            <a:prstGeom prst="arc">
              <a:avLst>
                <a:gd name="adj1" fmla="val 16200000"/>
                <a:gd name="adj2" fmla="val 2006462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5400000">
              <a:off x="3326873" y="2737380"/>
              <a:ext cx="1918755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3201462" y="2618319"/>
              <a:ext cx="2165999" cy="2165353"/>
            </a:xfrm>
            <a:prstGeom prst="arc">
              <a:avLst>
                <a:gd name="adj1" fmla="val 16200000"/>
                <a:gd name="adj2" fmla="val 19863977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4286250" y="3705225"/>
              <a:ext cx="1381125" cy="571500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700" y="4457700"/>
              <a:ext cx="1168400" cy="2286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734" y="3585633"/>
              <a:ext cx="609600" cy="2286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4967" y="1968500"/>
              <a:ext cx="6350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366" y="2569633"/>
              <a:ext cx="152400" cy="152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300" y="2870200"/>
              <a:ext cx="228600" cy="2032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1184" y="4004733"/>
              <a:ext cx="1397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2483" y="2567516"/>
              <a:ext cx="139700" cy="1651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618" y="1653114"/>
              <a:ext cx="165100" cy="165100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 rot="5400000">
              <a:off x="5302781" y="2701395"/>
              <a:ext cx="557741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Arc 53"/>
            <p:cNvSpPr/>
            <p:nvPr/>
          </p:nvSpPr>
          <p:spPr>
            <a:xfrm>
              <a:off x="5227103" y="2637973"/>
              <a:ext cx="708027" cy="701071"/>
            </a:xfrm>
            <a:prstGeom prst="arc">
              <a:avLst>
                <a:gd name="adj1" fmla="val 16200000"/>
                <a:gd name="adj2" fmla="val 3652029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98236" y="2218261"/>
              <a:ext cx="2971806" cy="297180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16200000" flipH="1">
              <a:off x="5437089" y="3133643"/>
              <a:ext cx="684057" cy="379771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060710" y="1803400"/>
              <a:ext cx="655773" cy="364068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6200000" flipH="1">
              <a:off x="6768857" y="2443361"/>
              <a:ext cx="1181703" cy="656050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2289" y="3039005"/>
              <a:ext cx="190500" cy="203200"/>
            </a:xfrm>
            <a:prstGeom prst="rect">
              <a:avLst/>
            </a:prstGeom>
          </p:spPr>
        </p:pic>
        <p:sp>
          <p:nvSpPr>
            <p:cNvPr id="81" name="Arc 80"/>
            <p:cNvSpPr/>
            <p:nvPr/>
          </p:nvSpPr>
          <p:spPr>
            <a:xfrm>
              <a:off x="6463220" y="1621959"/>
              <a:ext cx="1123817" cy="1112776"/>
            </a:xfrm>
            <a:prstGeom prst="arc">
              <a:avLst>
                <a:gd name="adj1" fmla="val 19955624"/>
                <a:gd name="adj2" fmla="val 1819840"/>
              </a:avLst>
            </a:prstGeom>
            <a:ln>
              <a:headEnd type="triangle" w="sm" len="lg"/>
              <a:tailEnd type="non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5403" y="2174347"/>
              <a:ext cx="508000" cy="1397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71317" y="1566863"/>
              <a:ext cx="114300" cy="2032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967" y="3242206"/>
              <a:ext cx="228600" cy="203200"/>
            </a:xfrm>
            <a:prstGeom prst="rect">
              <a:avLst/>
            </a:prstGeom>
          </p:spPr>
        </p:pic>
        <p:cxnSp>
          <p:nvCxnSpPr>
            <p:cNvPr id="98" name="Straight Connector 97"/>
            <p:cNvCxnSpPr/>
            <p:nvPr/>
          </p:nvCxnSpPr>
          <p:spPr>
            <a:xfrm rot="5400000" flipH="1" flipV="1">
              <a:off x="4065192" y="1473597"/>
              <a:ext cx="43947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47634" y="1386946"/>
              <a:ext cx="431800" cy="1397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337" y="210683"/>
            <a:ext cx="8229600" cy="842962"/>
          </a:xfrm>
        </p:spPr>
        <p:txBody>
          <a:bodyPr/>
          <a:lstStyle/>
          <a:p>
            <a:r>
              <a:rPr lang="en-US" sz="3600" dirty="0"/>
              <a:t>Orbit Following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49" y="3557918"/>
            <a:ext cx="5084981" cy="271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88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Orbit Tracking Stability Analysis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42" y="1362024"/>
            <a:ext cx="7021682" cy="42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2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352425" y="1310725"/>
            <a:ext cx="8321675" cy="4895652"/>
            <a:chOff x="288925" y="714375"/>
            <a:chExt cx="8321675" cy="4895652"/>
          </a:xfrm>
        </p:grpSpPr>
        <p:sp>
          <p:nvSpPr>
            <p:cNvPr id="18434" name="Rectangle 6"/>
            <p:cNvSpPr>
              <a:spLocks noChangeArrowheads="1"/>
            </p:cNvSpPr>
            <p:nvPr/>
          </p:nvSpPr>
          <p:spPr bwMode="auto">
            <a:xfrm>
              <a:off x="2222500" y="2233613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5" name="Rectangle 3"/>
            <p:cNvSpPr>
              <a:spLocks noChangeArrowheads="1"/>
            </p:cNvSpPr>
            <p:nvPr/>
          </p:nvSpPr>
          <p:spPr bwMode="auto">
            <a:xfrm>
              <a:off x="2205038" y="3206750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6" name="Rectangle 4"/>
            <p:cNvSpPr>
              <a:spLocks noChangeArrowheads="1"/>
            </p:cNvSpPr>
            <p:nvPr/>
          </p:nvSpPr>
          <p:spPr bwMode="auto">
            <a:xfrm>
              <a:off x="2205038" y="4044950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2205038" y="4883150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2205038" y="1301750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3224213" y="1384300"/>
              <a:ext cx="16209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path planner</a:t>
              </a:r>
            </a:p>
          </p:txBody>
        </p:sp>
        <p:sp>
          <p:nvSpPr>
            <p:cNvPr id="18440" name="Text Box 8"/>
            <p:cNvSpPr txBox="1">
              <a:spLocks noChangeArrowheads="1"/>
            </p:cNvSpPr>
            <p:nvPr/>
          </p:nvSpPr>
          <p:spPr bwMode="auto">
            <a:xfrm>
              <a:off x="3144838" y="2298700"/>
              <a:ext cx="1766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path manager</a:t>
              </a:r>
            </a:p>
          </p:txBody>
        </p:sp>
        <p:sp>
          <p:nvSpPr>
            <p:cNvPr id="18441" name="Text Box 9"/>
            <p:cNvSpPr txBox="1">
              <a:spLocks noChangeArrowheads="1"/>
            </p:cNvSpPr>
            <p:nvPr/>
          </p:nvSpPr>
          <p:spPr bwMode="auto">
            <a:xfrm>
              <a:off x="3140075" y="3289300"/>
              <a:ext cx="177940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path following</a:t>
              </a:r>
            </a:p>
          </p:txBody>
        </p:sp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>
              <a:off x="3441700" y="4162425"/>
              <a:ext cx="117211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autopilot</a:t>
              </a:r>
            </a:p>
          </p:txBody>
        </p:sp>
        <p:sp>
          <p:nvSpPr>
            <p:cNvPr id="18443" name="Text Box 11"/>
            <p:cNvSpPr txBox="1">
              <a:spLocks noChangeArrowheads="1"/>
            </p:cNvSpPr>
            <p:nvPr/>
          </p:nvSpPr>
          <p:spPr bwMode="auto">
            <a:xfrm>
              <a:off x="2892425" y="5010150"/>
              <a:ext cx="22621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unmanned aircraft</a:t>
              </a:r>
            </a:p>
          </p:txBody>
        </p:sp>
        <p:grpSp>
          <p:nvGrpSpPr>
            <p:cNvPr id="18444" name="Group 12"/>
            <p:cNvGrpSpPr>
              <a:grpSpLocks/>
            </p:cNvGrpSpPr>
            <p:nvPr/>
          </p:nvGrpSpPr>
          <p:grpSpPr bwMode="auto">
            <a:xfrm>
              <a:off x="5862638" y="3702050"/>
              <a:ext cx="381000" cy="520700"/>
              <a:chOff x="5136" y="3216"/>
              <a:chExt cx="240" cy="480"/>
            </a:xfrm>
          </p:grpSpPr>
          <p:sp>
            <p:nvSpPr>
              <p:cNvPr id="18495" name="Line 13"/>
              <p:cNvSpPr>
                <a:spLocks noChangeShapeType="1"/>
              </p:cNvSpPr>
              <p:nvPr/>
            </p:nvSpPr>
            <p:spPr bwMode="auto">
              <a:xfrm>
                <a:off x="5136" y="3696"/>
                <a:ext cx="240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96" name="Line 14"/>
              <p:cNvSpPr>
                <a:spLocks noChangeShapeType="1"/>
              </p:cNvSpPr>
              <p:nvPr/>
            </p:nvSpPr>
            <p:spPr bwMode="auto">
              <a:xfrm flipV="1">
                <a:off x="5376" y="3216"/>
                <a:ext cx="0" cy="48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97" name="Line 15"/>
              <p:cNvSpPr>
                <a:spLocks noChangeShapeType="1"/>
              </p:cNvSpPr>
              <p:nvPr/>
            </p:nvSpPr>
            <p:spPr bwMode="auto">
              <a:xfrm flipH="1">
                <a:off x="5136" y="3216"/>
                <a:ext cx="240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8445" name="Line 16"/>
            <p:cNvSpPr>
              <a:spLocks noChangeShapeType="1"/>
            </p:cNvSpPr>
            <p:nvPr/>
          </p:nvSpPr>
          <p:spPr bwMode="auto">
            <a:xfrm>
              <a:off x="1900238" y="3663950"/>
              <a:ext cx="0" cy="5270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46" name="Line 17"/>
            <p:cNvSpPr>
              <a:spLocks noChangeShapeType="1"/>
            </p:cNvSpPr>
            <p:nvPr/>
          </p:nvSpPr>
          <p:spPr bwMode="auto">
            <a:xfrm flipH="1">
              <a:off x="1900238" y="36639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47" name="Text Box 18"/>
            <p:cNvSpPr txBox="1">
              <a:spLocks noChangeArrowheads="1"/>
            </p:cNvSpPr>
            <p:nvPr/>
          </p:nvSpPr>
          <p:spPr bwMode="auto">
            <a:xfrm>
              <a:off x="833320" y="1752600"/>
              <a:ext cx="9768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waypoints</a:t>
              </a:r>
            </a:p>
          </p:txBody>
        </p:sp>
        <p:sp>
          <p:nvSpPr>
            <p:cNvPr id="18448" name="Text Box 19"/>
            <p:cNvSpPr txBox="1">
              <a:spLocks noChangeArrowheads="1"/>
            </p:cNvSpPr>
            <p:nvPr/>
          </p:nvSpPr>
          <p:spPr bwMode="auto">
            <a:xfrm>
              <a:off x="5937250" y="5302250"/>
              <a:ext cx="15547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on-board sensors</a:t>
              </a:r>
            </a:p>
          </p:txBody>
        </p:sp>
        <p:sp>
          <p:nvSpPr>
            <p:cNvPr id="18449" name="Text Box 20"/>
            <p:cNvSpPr txBox="1">
              <a:spLocks noChangeArrowheads="1"/>
            </p:cNvSpPr>
            <p:nvPr/>
          </p:nvSpPr>
          <p:spPr bwMode="auto">
            <a:xfrm>
              <a:off x="6245225" y="3790950"/>
              <a:ext cx="12428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position error</a:t>
              </a:r>
            </a:p>
          </p:txBody>
        </p:sp>
        <p:sp>
          <p:nvSpPr>
            <p:cNvPr id="18450" name="Text Box 21"/>
            <p:cNvSpPr txBox="1">
              <a:spLocks noChangeArrowheads="1"/>
            </p:cNvSpPr>
            <p:nvPr/>
          </p:nvSpPr>
          <p:spPr bwMode="auto">
            <a:xfrm>
              <a:off x="6245225" y="2908300"/>
              <a:ext cx="125452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tracking error</a:t>
              </a:r>
            </a:p>
          </p:txBody>
        </p:sp>
        <p:sp>
          <p:nvSpPr>
            <p:cNvPr id="18451" name="Text Box 22"/>
            <p:cNvSpPr txBox="1">
              <a:spLocks noChangeArrowheads="1"/>
            </p:cNvSpPr>
            <p:nvPr/>
          </p:nvSpPr>
          <p:spPr bwMode="auto">
            <a:xfrm>
              <a:off x="6245225" y="1905000"/>
              <a:ext cx="6593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status</a:t>
              </a:r>
            </a:p>
          </p:txBody>
        </p:sp>
        <p:sp>
          <p:nvSpPr>
            <p:cNvPr id="18452" name="Line 23"/>
            <p:cNvSpPr>
              <a:spLocks noChangeShapeType="1"/>
            </p:cNvSpPr>
            <p:nvPr/>
          </p:nvSpPr>
          <p:spPr bwMode="auto">
            <a:xfrm flipH="1">
              <a:off x="1900238" y="45021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3" name="Line 24"/>
            <p:cNvSpPr>
              <a:spLocks noChangeShapeType="1"/>
            </p:cNvSpPr>
            <p:nvPr/>
          </p:nvSpPr>
          <p:spPr bwMode="auto">
            <a:xfrm flipH="1">
              <a:off x="1900238" y="4502150"/>
              <a:ext cx="0" cy="56832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4" name="Line 26"/>
            <p:cNvSpPr>
              <a:spLocks noChangeShapeType="1"/>
            </p:cNvSpPr>
            <p:nvPr/>
          </p:nvSpPr>
          <p:spPr bwMode="auto">
            <a:xfrm>
              <a:off x="1900238" y="50736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5" name="Line 27"/>
            <p:cNvSpPr>
              <a:spLocks noChangeShapeType="1"/>
            </p:cNvSpPr>
            <p:nvPr/>
          </p:nvSpPr>
          <p:spPr bwMode="auto">
            <a:xfrm>
              <a:off x="1900238" y="419735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6" name="Line 28"/>
            <p:cNvSpPr>
              <a:spLocks noChangeShapeType="1"/>
            </p:cNvSpPr>
            <p:nvPr/>
          </p:nvSpPr>
          <p:spPr bwMode="auto">
            <a:xfrm>
              <a:off x="1900238" y="42735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7" name="Line 29"/>
            <p:cNvSpPr>
              <a:spLocks noChangeShapeType="1"/>
            </p:cNvSpPr>
            <p:nvPr/>
          </p:nvSpPr>
          <p:spPr bwMode="auto">
            <a:xfrm>
              <a:off x="5862638" y="3321050"/>
              <a:ext cx="381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8" name="Line 30"/>
            <p:cNvSpPr>
              <a:spLocks noChangeShapeType="1"/>
            </p:cNvSpPr>
            <p:nvPr/>
          </p:nvSpPr>
          <p:spPr bwMode="auto">
            <a:xfrm flipV="1">
              <a:off x="6243638" y="2711450"/>
              <a:ext cx="0" cy="6096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9" name="Line 31"/>
            <p:cNvSpPr>
              <a:spLocks noChangeShapeType="1"/>
            </p:cNvSpPr>
            <p:nvPr/>
          </p:nvSpPr>
          <p:spPr bwMode="auto">
            <a:xfrm flipH="1" flipV="1">
              <a:off x="5867400" y="2709863"/>
              <a:ext cx="376238" cy="15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0" name="Line 32"/>
            <p:cNvSpPr>
              <a:spLocks noChangeShapeType="1"/>
            </p:cNvSpPr>
            <p:nvPr/>
          </p:nvSpPr>
          <p:spPr bwMode="auto">
            <a:xfrm>
              <a:off x="5892800" y="2311400"/>
              <a:ext cx="350838" cy="15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1" name="Line 33"/>
            <p:cNvSpPr>
              <a:spLocks noChangeShapeType="1"/>
            </p:cNvSpPr>
            <p:nvPr/>
          </p:nvSpPr>
          <p:spPr bwMode="auto">
            <a:xfrm flipH="1" flipV="1">
              <a:off x="6235700" y="1803400"/>
              <a:ext cx="7938" cy="5095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2" name="Line 34"/>
            <p:cNvSpPr>
              <a:spLocks noChangeShapeType="1"/>
            </p:cNvSpPr>
            <p:nvPr/>
          </p:nvSpPr>
          <p:spPr bwMode="auto">
            <a:xfrm flipH="1">
              <a:off x="5857875" y="1809750"/>
              <a:ext cx="3857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3" name="Line 35"/>
            <p:cNvSpPr>
              <a:spLocks noChangeShapeType="1"/>
            </p:cNvSpPr>
            <p:nvPr/>
          </p:nvSpPr>
          <p:spPr bwMode="auto">
            <a:xfrm flipH="1">
              <a:off x="1900238" y="2667000"/>
              <a:ext cx="309562" cy="63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4" name="Line 36"/>
            <p:cNvSpPr>
              <a:spLocks noChangeShapeType="1"/>
            </p:cNvSpPr>
            <p:nvPr/>
          </p:nvSpPr>
          <p:spPr bwMode="auto">
            <a:xfrm>
              <a:off x="1900238" y="2673350"/>
              <a:ext cx="0" cy="60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5" name="Line 37"/>
            <p:cNvSpPr>
              <a:spLocks noChangeShapeType="1"/>
            </p:cNvSpPr>
            <p:nvPr/>
          </p:nvSpPr>
          <p:spPr bwMode="auto">
            <a:xfrm>
              <a:off x="1900238" y="328295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6" name="Line 38"/>
            <p:cNvSpPr>
              <a:spLocks noChangeShapeType="1"/>
            </p:cNvSpPr>
            <p:nvPr/>
          </p:nvSpPr>
          <p:spPr bwMode="auto">
            <a:xfrm flipH="1">
              <a:off x="1900238" y="15303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7" name="Line 39"/>
            <p:cNvSpPr>
              <a:spLocks noChangeShapeType="1"/>
            </p:cNvSpPr>
            <p:nvPr/>
          </p:nvSpPr>
          <p:spPr bwMode="auto">
            <a:xfrm>
              <a:off x="1900238" y="1530350"/>
              <a:ext cx="0" cy="831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8" name="Line 40"/>
            <p:cNvSpPr>
              <a:spLocks noChangeShapeType="1"/>
            </p:cNvSpPr>
            <p:nvPr/>
          </p:nvSpPr>
          <p:spPr bwMode="auto">
            <a:xfrm>
              <a:off x="1900238" y="229235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9" name="Line 41"/>
            <p:cNvSpPr>
              <a:spLocks noChangeShapeType="1"/>
            </p:cNvSpPr>
            <p:nvPr/>
          </p:nvSpPr>
          <p:spPr bwMode="auto">
            <a:xfrm flipV="1">
              <a:off x="1900238" y="2362200"/>
              <a:ext cx="296862" cy="63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0" name="Line 42"/>
            <p:cNvSpPr>
              <a:spLocks noChangeShapeType="1"/>
            </p:cNvSpPr>
            <p:nvPr/>
          </p:nvSpPr>
          <p:spPr bwMode="auto">
            <a:xfrm>
              <a:off x="1900238" y="33591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1" name="Line 43"/>
            <p:cNvSpPr>
              <a:spLocks noChangeShapeType="1"/>
            </p:cNvSpPr>
            <p:nvPr/>
          </p:nvSpPr>
          <p:spPr bwMode="auto">
            <a:xfrm>
              <a:off x="1900238" y="10033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2" name="Line 44"/>
            <p:cNvSpPr>
              <a:spLocks noChangeShapeType="1"/>
            </p:cNvSpPr>
            <p:nvPr/>
          </p:nvSpPr>
          <p:spPr bwMode="auto">
            <a:xfrm>
              <a:off x="1900238" y="129540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3" name="Line 45"/>
            <p:cNvSpPr>
              <a:spLocks noChangeShapeType="1"/>
            </p:cNvSpPr>
            <p:nvPr/>
          </p:nvSpPr>
          <p:spPr bwMode="auto">
            <a:xfrm>
              <a:off x="1900238" y="137160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4" name="Text Box 46"/>
            <p:cNvSpPr txBox="1">
              <a:spLocks noChangeArrowheads="1"/>
            </p:cNvSpPr>
            <p:nvPr/>
          </p:nvSpPr>
          <p:spPr bwMode="auto">
            <a:xfrm>
              <a:off x="702124" y="714375"/>
              <a:ext cx="110799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destination,</a:t>
              </a:r>
              <a:br>
                <a:rPr lang="en-US" sz="1400" dirty="0">
                  <a:latin typeface="Tahoma" charset="0"/>
                </a:rPr>
              </a:br>
              <a:r>
                <a:rPr lang="en-US" sz="1400" dirty="0">
                  <a:latin typeface="Tahoma" charset="0"/>
                </a:rPr>
                <a:t>obstacles</a:t>
              </a:r>
            </a:p>
          </p:txBody>
        </p:sp>
        <p:sp>
          <p:nvSpPr>
            <p:cNvPr id="18475" name="Text Box 47"/>
            <p:cNvSpPr txBox="1">
              <a:spLocks noChangeArrowheads="1"/>
            </p:cNvSpPr>
            <p:nvPr/>
          </p:nvSpPr>
          <p:spPr bwMode="auto">
            <a:xfrm>
              <a:off x="288925" y="4664075"/>
              <a:ext cx="15211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servo commands</a:t>
              </a:r>
            </a:p>
          </p:txBody>
        </p:sp>
        <p:grpSp>
          <p:nvGrpSpPr>
            <p:cNvPr id="18477" name="Group 51"/>
            <p:cNvGrpSpPr>
              <a:grpSpLocks/>
            </p:cNvGrpSpPr>
            <p:nvPr/>
          </p:nvGrpSpPr>
          <p:grpSpPr bwMode="auto">
            <a:xfrm>
              <a:off x="6134100" y="4679950"/>
              <a:ext cx="1993900" cy="609600"/>
              <a:chOff x="4072" y="3100"/>
              <a:chExt cx="1320" cy="384"/>
            </a:xfrm>
          </p:grpSpPr>
          <p:sp>
            <p:nvSpPr>
              <p:cNvPr id="18493" name="Rectangle 52"/>
              <p:cNvSpPr>
                <a:spLocks noChangeArrowheads="1"/>
              </p:cNvSpPr>
              <p:nvPr/>
            </p:nvSpPr>
            <p:spPr bwMode="auto">
              <a:xfrm>
                <a:off x="4072" y="3100"/>
                <a:ext cx="1320" cy="384"/>
              </a:xfrm>
              <a:prstGeom prst="rect">
                <a:avLst/>
              </a:prstGeom>
              <a:solidFill>
                <a:srgbClr val="DDDDDD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94" name="Text Box 53"/>
              <p:cNvSpPr txBox="1">
                <a:spLocks noChangeArrowheads="1"/>
              </p:cNvSpPr>
              <p:nvPr/>
            </p:nvSpPr>
            <p:spPr bwMode="auto">
              <a:xfrm>
                <a:off x="4106" y="3164"/>
                <a:ext cx="1246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000" dirty="0">
                    <a:latin typeface="Tahoma" charset="0"/>
                  </a:rPr>
                  <a:t>state estimator</a:t>
                </a:r>
              </a:p>
            </p:txBody>
          </p:sp>
        </p:grpSp>
        <p:sp>
          <p:nvSpPr>
            <p:cNvPr id="18478" name="Line 54"/>
            <p:cNvSpPr>
              <a:spLocks noChangeShapeType="1"/>
            </p:cNvSpPr>
            <p:nvPr/>
          </p:nvSpPr>
          <p:spPr bwMode="auto">
            <a:xfrm>
              <a:off x="5868988" y="5067300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79" name="Line 55"/>
            <p:cNvSpPr>
              <a:spLocks noChangeShapeType="1"/>
            </p:cNvSpPr>
            <p:nvPr/>
          </p:nvSpPr>
          <p:spPr bwMode="auto">
            <a:xfrm flipH="1">
              <a:off x="8470900" y="1587500"/>
              <a:ext cx="12700" cy="3416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0" name="Line 56"/>
            <p:cNvSpPr>
              <a:spLocks noChangeShapeType="1"/>
            </p:cNvSpPr>
            <p:nvPr/>
          </p:nvSpPr>
          <p:spPr bwMode="auto">
            <a:xfrm flipH="1">
              <a:off x="5864225" y="1600200"/>
              <a:ext cx="2609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1" name="Line 57"/>
            <p:cNvSpPr>
              <a:spLocks noChangeShapeType="1"/>
            </p:cNvSpPr>
            <p:nvPr/>
          </p:nvSpPr>
          <p:spPr bwMode="auto">
            <a:xfrm flipH="1" flipV="1">
              <a:off x="5867400" y="2489200"/>
              <a:ext cx="2597150" cy="1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2" name="Line 58"/>
            <p:cNvSpPr>
              <a:spLocks noChangeShapeType="1"/>
            </p:cNvSpPr>
            <p:nvPr/>
          </p:nvSpPr>
          <p:spPr bwMode="auto">
            <a:xfrm flipH="1">
              <a:off x="5859463" y="3517900"/>
              <a:ext cx="26114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3" name="Line 59"/>
            <p:cNvSpPr>
              <a:spLocks noChangeShapeType="1"/>
            </p:cNvSpPr>
            <p:nvPr/>
          </p:nvSpPr>
          <p:spPr bwMode="auto">
            <a:xfrm flipH="1">
              <a:off x="5859463" y="4457700"/>
              <a:ext cx="2614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5" name="Line 61"/>
            <p:cNvSpPr>
              <a:spLocks noChangeShapeType="1"/>
            </p:cNvSpPr>
            <p:nvPr/>
          </p:nvSpPr>
          <p:spPr bwMode="auto">
            <a:xfrm flipH="1">
              <a:off x="8128000" y="5003800"/>
              <a:ext cx="342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6" name="Text Box 62"/>
            <p:cNvSpPr txBox="1">
              <a:spLocks noChangeArrowheads="1"/>
            </p:cNvSpPr>
            <p:nvPr/>
          </p:nvSpPr>
          <p:spPr bwMode="auto">
            <a:xfrm>
              <a:off x="746125" y="5187950"/>
              <a:ext cx="55829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wind</a:t>
              </a:r>
            </a:p>
          </p:txBody>
        </p:sp>
        <p:sp>
          <p:nvSpPr>
            <p:cNvPr id="18487" name="Line 63"/>
            <p:cNvSpPr>
              <a:spLocks noChangeShapeType="1"/>
            </p:cNvSpPr>
            <p:nvPr/>
          </p:nvSpPr>
          <p:spPr bwMode="auto">
            <a:xfrm>
              <a:off x="1473200" y="5327650"/>
              <a:ext cx="730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8" name="Text Box 18"/>
            <p:cNvSpPr txBox="1">
              <a:spLocks noChangeArrowheads="1"/>
            </p:cNvSpPr>
            <p:nvPr/>
          </p:nvSpPr>
          <p:spPr bwMode="auto">
            <a:xfrm>
              <a:off x="483628" y="2806700"/>
              <a:ext cx="13264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path definition</a:t>
              </a:r>
            </a:p>
          </p:txBody>
        </p:sp>
        <p:sp>
          <p:nvSpPr>
            <p:cNvPr id="18489" name="Text Box 18"/>
            <p:cNvSpPr txBox="1">
              <a:spLocks noChangeArrowheads="1"/>
            </p:cNvSpPr>
            <p:nvPr/>
          </p:nvSpPr>
          <p:spPr bwMode="auto">
            <a:xfrm>
              <a:off x="768720" y="3429000"/>
              <a:ext cx="1041400" cy="95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airspeed,</a:t>
              </a:r>
              <a:br>
                <a:rPr lang="en-US" sz="1400" dirty="0">
                  <a:latin typeface="Tahoma" charset="0"/>
                </a:rPr>
              </a:br>
              <a:r>
                <a:rPr lang="en-US" sz="1400" dirty="0">
                  <a:latin typeface="Tahoma" charset="0"/>
                </a:rPr>
                <a:t>altitude,</a:t>
              </a:r>
            </a:p>
            <a:p>
              <a:pPr algn="ctr" eaLnBrk="0" hangingPunct="0"/>
              <a:r>
                <a:rPr lang="en-US" sz="1400" dirty="0">
                  <a:latin typeface="Tahoma" charset="0"/>
                </a:rPr>
                <a:t>heading,</a:t>
              </a:r>
            </a:p>
            <a:p>
              <a:pPr algn="ctr" eaLnBrk="0" hangingPunct="0"/>
              <a:r>
                <a:rPr lang="en-US" sz="1400" dirty="0">
                  <a:latin typeface="Tahoma" charset="0"/>
                </a:rPr>
                <a:t>commands </a:t>
              </a:r>
            </a:p>
          </p:txBody>
        </p:sp>
        <p:sp>
          <p:nvSpPr>
            <p:cNvPr id="18490" name="Line 34"/>
            <p:cNvSpPr>
              <a:spLocks noChangeShapeType="1"/>
            </p:cNvSpPr>
            <p:nvPr/>
          </p:nvSpPr>
          <p:spPr bwMode="auto">
            <a:xfrm flipH="1">
              <a:off x="5870575" y="1390650"/>
              <a:ext cx="3857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91" name="Line 43"/>
            <p:cNvSpPr>
              <a:spLocks noChangeShapeType="1"/>
            </p:cNvSpPr>
            <p:nvPr/>
          </p:nvSpPr>
          <p:spPr bwMode="auto">
            <a:xfrm>
              <a:off x="6256338" y="11049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92" name="Text Box 46"/>
            <p:cNvSpPr txBox="1">
              <a:spLocks noChangeArrowheads="1"/>
            </p:cNvSpPr>
            <p:nvPr/>
          </p:nvSpPr>
          <p:spPr bwMode="auto">
            <a:xfrm>
              <a:off x="6015038" y="714375"/>
              <a:ext cx="5289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map</a:t>
              </a:r>
            </a:p>
          </p:txBody>
        </p:sp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5099050"/>
              <a:ext cx="381000" cy="2413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3499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8624" y="3304527"/>
            <a:ext cx="3694620" cy="2615852"/>
            <a:chOff x="2798236" y="1254654"/>
            <a:chExt cx="5558364" cy="3935413"/>
          </a:xfrm>
        </p:grpSpPr>
        <p:pic>
          <p:nvPicPr>
            <p:cNvPr id="3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3750674">
              <a:off x="6808629" y="1873469"/>
              <a:ext cx="410324" cy="533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Arrow Connector 29"/>
            <p:cNvCxnSpPr/>
            <p:nvPr/>
          </p:nvCxnSpPr>
          <p:spPr>
            <a:xfrm flipV="1">
              <a:off x="4276725" y="2178164"/>
              <a:ext cx="2750608" cy="152706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029450" y="2181225"/>
              <a:ext cx="1327150" cy="798703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746346" y="1892829"/>
              <a:ext cx="56620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Arc 47"/>
            <p:cNvSpPr/>
            <p:nvPr/>
          </p:nvSpPr>
          <p:spPr>
            <a:xfrm>
              <a:off x="6674902" y="1816706"/>
              <a:ext cx="708027" cy="701071"/>
            </a:xfrm>
            <a:prstGeom prst="arc">
              <a:avLst>
                <a:gd name="adj1" fmla="val 16200000"/>
                <a:gd name="adj2" fmla="val 2006462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5400000">
              <a:off x="3326873" y="2737380"/>
              <a:ext cx="1918755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3201462" y="2618319"/>
              <a:ext cx="2165999" cy="2165353"/>
            </a:xfrm>
            <a:prstGeom prst="arc">
              <a:avLst>
                <a:gd name="adj1" fmla="val 16200000"/>
                <a:gd name="adj2" fmla="val 19863977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4286250" y="3705225"/>
              <a:ext cx="1381125" cy="571500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700" y="4457700"/>
              <a:ext cx="1168400" cy="2286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734" y="3585633"/>
              <a:ext cx="609600" cy="2286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4967" y="1968500"/>
              <a:ext cx="6350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366" y="2569633"/>
              <a:ext cx="152400" cy="152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300" y="2870200"/>
              <a:ext cx="228600" cy="2032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1184" y="4004733"/>
              <a:ext cx="1397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2483" y="2567516"/>
              <a:ext cx="139700" cy="1651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618" y="1653114"/>
              <a:ext cx="165100" cy="165100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 rot="5400000">
              <a:off x="5302781" y="2701395"/>
              <a:ext cx="557741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Arc 53"/>
            <p:cNvSpPr/>
            <p:nvPr/>
          </p:nvSpPr>
          <p:spPr>
            <a:xfrm>
              <a:off x="5227103" y="2637973"/>
              <a:ext cx="708027" cy="701071"/>
            </a:xfrm>
            <a:prstGeom prst="arc">
              <a:avLst>
                <a:gd name="adj1" fmla="val 16200000"/>
                <a:gd name="adj2" fmla="val 3652029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98236" y="2218261"/>
              <a:ext cx="2971806" cy="297180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16200000" flipH="1">
              <a:off x="5437089" y="3133643"/>
              <a:ext cx="684057" cy="379771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060710" y="1803400"/>
              <a:ext cx="655773" cy="364068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6200000" flipH="1">
              <a:off x="6768857" y="2443361"/>
              <a:ext cx="1181703" cy="656050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2289" y="3039005"/>
              <a:ext cx="190500" cy="203200"/>
            </a:xfrm>
            <a:prstGeom prst="rect">
              <a:avLst/>
            </a:prstGeom>
          </p:spPr>
        </p:pic>
        <p:sp>
          <p:nvSpPr>
            <p:cNvPr id="81" name="Arc 80"/>
            <p:cNvSpPr/>
            <p:nvPr/>
          </p:nvSpPr>
          <p:spPr>
            <a:xfrm>
              <a:off x="6463220" y="1621959"/>
              <a:ext cx="1123817" cy="1112776"/>
            </a:xfrm>
            <a:prstGeom prst="arc">
              <a:avLst>
                <a:gd name="adj1" fmla="val 19955624"/>
                <a:gd name="adj2" fmla="val 1819840"/>
              </a:avLst>
            </a:prstGeom>
            <a:ln>
              <a:headEnd type="triangle" w="sm" len="lg"/>
              <a:tailEnd type="non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5403" y="2174347"/>
              <a:ext cx="508000" cy="1397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71317" y="1566863"/>
              <a:ext cx="114300" cy="2032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967" y="3242206"/>
              <a:ext cx="228600" cy="203200"/>
            </a:xfrm>
            <a:prstGeom prst="rect">
              <a:avLst/>
            </a:prstGeom>
          </p:spPr>
        </p:pic>
        <p:cxnSp>
          <p:nvCxnSpPr>
            <p:cNvPr id="98" name="Straight Connector 97"/>
            <p:cNvCxnSpPr/>
            <p:nvPr/>
          </p:nvCxnSpPr>
          <p:spPr>
            <a:xfrm rot="5400000" flipH="1" flipV="1">
              <a:off x="4065192" y="1473597"/>
              <a:ext cx="43947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47634" y="1386946"/>
              <a:ext cx="431800" cy="1397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337" y="210683"/>
            <a:ext cx="8229600" cy="842962"/>
          </a:xfrm>
        </p:spPr>
        <p:txBody>
          <a:bodyPr/>
          <a:lstStyle/>
          <a:p>
            <a:r>
              <a:rPr lang="en-US" sz="3600" dirty="0"/>
              <a:t>Orbit Following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6493" y="3347640"/>
            <a:ext cx="4267200" cy="27813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5" y="986436"/>
            <a:ext cx="5705998" cy="210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0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337" y="210683"/>
            <a:ext cx="8229600" cy="842962"/>
          </a:xfrm>
        </p:spPr>
        <p:txBody>
          <a:bodyPr/>
          <a:lstStyle/>
          <a:p>
            <a:r>
              <a:rPr lang="en-US" sz="3600" dirty="0"/>
              <a:t>Roll Feedforward: no wind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38251-5833-4946-8914-CA221235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92" y="1129552"/>
            <a:ext cx="5943581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3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6337" y="210683"/>
            <a:ext cx="8229600" cy="842962"/>
          </a:xfrm>
        </p:spPr>
        <p:txBody>
          <a:bodyPr/>
          <a:lstStyle/>
          <a:p>
            <a:r>
              <a:rPr lang="en-US" sz="3600" dirty="0"/>
              <a:t>Roll Feedforward: wind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6E2CE-8055-784E-ACAF-8594A613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6" y="1084730"/>
            <a:ext cx="7622778" cy="49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Dubins</a:t>
            </a:r>
            <a:r>
              <a:rPr lang="en-US" dirty="0"/>
              <a:t> Airplane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641350" y="1139745"/>
            <a:ext cx="75967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mbria" charset="0"/>
                <a:ea typeface="Times New Roman" charset="0"/>
              </a:rPr>
              <a:t>Adapted from:  Mark Owen, Randal W. Beard, Timothy W. McLain, “Implementing </a:t>
            </a:r>
            <a:r>
              <a:rPr lang="en-US" sz="1400" dirty="0" err="1">
                <a:latin typeface="Cambria" charset="0"/>
                <a:ea typeface="Times New Roman" charset="0"/>
              </a:rPr>
              <a:t>Dubins</a:t>
            </a:r>
            <a:r>
              <a:rPr lang="en-US" sz="1400" dirty="0">
                <a:latin typeface="Cambria" charset="0"/>
                <a:ea typeface="Times New Roman" charset="0"/>
              </a:rPr>
              <a:t> Airplane Paths on Fixed-wing UAVs,” </a:t>
            </a:r>
            <a:r>
              <a:rPr lang="en-US" sz="1400" i="1" dirty="0">
                <a:latin typeface="Cambria" charset="0"/>
                <a:ea typeface="Times New Roman" charset="0"/>
              </a:rPr>
              <a:t>Handbook of Unmanned Aerial Vehicles,</a:t>
            </a:r>
            <a:r>
              <a:rPr lang="en-US" sz="1400" dirty="0">
                <a:latin typeface="Cambria" charset="0"/>
                <a:ea typeface="Times New Roman" charset="0"/>
              </a:rPr>
              <a:t> ed. </a:t>
            </a:r>
            <a:r>
              <a:rPr lang="en-US" sz="1400" dirty="0" err="1">
                <a:latin typeface="Cambria" charset="0"/>
                <a:ea typeface="Times New Roman" charset="0"/>
              </a:rPr>
              <a:t>Kimon</a:t>
            </a:r>
            <a:r>
              <a:rPr lang="en-US" sz="1400" dirty="0">
                <a:latin typeface="Cambria" charset="0"/>
                <a:ea typeface="Times New Roman" charset="0"/>
              </a:rPr>
              <a:t> P. </a:t>
            </a:r>
            <a:r>
              <a:rPr lang="en-US" sz="1400" dirty="0" err="1">
                <a:latin typeface="Cambria" charset="0"/>
                <a:ea typeface="Times New Roman" charset="0"/>
              </a:rPr>
              <a:t>Valavanis</a:t>
            </a:r>
            <a:r>
              <a:rPr lang="en-US" sz="1400" dirty="0">
                <a:latin typeface="Cambria" charset="0"/>
                <a:ea typeface="Times New Roman" charset="0"/>
              </a:rPr>
              <a:t>, George J. </a:t>
            </a:r>
            <a:r>
              <a:rPr lang="en-US" sz="1400" dirty="0" err="1">
                <a:latin typeface="Cambria" charset="0"/>
                <a:ea typeface="Times New Roman" charset="0"/>
              </a:rPr>
              <a:t>Vachtsevanos</a:t>
            </a:r>
            <a:r>
              <a:rPr lang="en-US" sz="1400" dirty="0">
                <a:latin typeface="Cambria" charset="0"/>
                <a:ea typeface="Times New Roman" charset="0"/>
              </a:rPr>
              <a:t>, Springer </a:t>
            </a:r>
            <a:r>
              <a:rPr lang="en-US" sz="1400" dirty="0" err="1">
                <a:latin typeface="Cambria" charset="0"/>
                <a:ea typeface="Times New Roman" charset="0"/>
              </a:rPr>
              <a:t>Verlag</a:t>
            </a:r>
            <a:r>
              <a:rPr lang="en-US" sz="1400" dirty="0">
                <a:latin typeface="Cambria" charset="0"/>
                <a:ea typeface="Times New Roman" charset="0"/>
              </a:rPr>
              <a:t>, Section XII, Chapter 68, p. 1677-1702, 2014.</a:t>
            </a:r>
            <a:r>
              <a:rPr lang="en-US" sz="1400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95333" y="2209800"/>
            <a:ext cx="3754967" cy="3441700"/>
            <a:chOff x="3046413" y="239183"/>
            <a:chExt cx="5703887" cy="5412317"/>
          </a:xfrm>
        </p:grpSpPr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4511007" y="2139951"/>
              <a:ext cx="0" cy="2483028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5796880" y="5015099"/>
              <a:ext cx="2428184" cy="338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Flight path projected onto ground</a:t>
              </a:r>
            </a:p>
          </p:txBody>
        </p:sp>
        <p:sp>
          <p:nvSpPr>
            <p:cNvPr id="9" name="Line 20"/>
            <p:cNvSpPr>
              <a:spLocks noChangeShapeType="1"/>
            </p:cNvSpPr>
            <p:nvPr/>
          </p:nvSpPr>
          <p:spPr bwMode="auto">
            <a:xfrm flipV="1">
              <a:off x="4505324" y="1617624"/>
              <a:ext cx="3140076" cy="51597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 flipH="1" flipV="1">
              <a:off x="7640466" y="326060"/>
              <a:ext cx="0" cy="1293431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11" name="Arc 10"/>
            <p:cNvSpPr/>
            <p:nvPr/>
          </p:nvSpPr>
          <p:spPr bwMode="auto">
            <a:xfrm>
              <a:off x="3514725" y="1333500"/>
              <a:ext cx="1670050" cy="1428750"/>
            </a:xfrm>
            <a:prstGeom prst="arc">
              <a:avLst>
                <a:gd name="adj1" fmla="val 20453355"/>
                <a:gd name="adj2" fmla="val 2151607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 flipV="1">
              <a:off x="4514850" y="3804797"/>
              <a:ext cx="1917700" cy="82594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7641568" y="1657420"/>
              <a:ext cx="0" cy="2457380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3851275" y="4171950"/>
              <a:ext cx="1670050" cy="787400"/>
            </a:xfrm>
            <a:prstGeom prst="arc">
              <a:avLst>
                <a:gd name="adj1" fmla="val 20192639"/>
                <a:gd name="adj2" fmla="val 21181920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044544" y="2354399"/>
              <a:ext cx="1692813" cy="53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horizontal component</a:t>
              </a:r>
            </a:p>
            <a:p>
              <a:r>
                <a:rPr lang="en-US" sz="800" dirty="0">
                  <a:latin typeface="Calibri" charset="0"/>
                  <a:ea typeface="Calibri" charset="0"/>
                  <a:cs typeface="Calibri" charset="0"/>
                </a:rPr>
                <a:t>of airspeed vector</a:t>
              </a:r>
            </a:p>
          </p:txBody>
        </p:sp>
        <p:sp>
          <p:nvSpPr>
            <p:cNvPr id="17" name="Arc 16"/>
            <p:cNvSpPr/>
            <p:nvPr/>
          </p:nvSpPr>
          <p:spPr bwMode="auto">
            <a:xfrm>
              <a:off x="6188075" y="2578100"/>
              <a:ext cx="612775" cy="3073400"/>
            </a:xfrm>
            <a:prstGeom prst="arc">
              <a:avLst>
                <a:gd name="adj1" fmla="val 8589954"/>
                <a:gd name="adj2" fmla="val 15760812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 bwMode="auto">
            <a:xfrm>
              <a:off x="6169025" y="984250"/>
              <a:ext cx="949325" cy="1689100"/>
            </a:xfrm>
            <a:prstGeom prst="arc">
              <a:avLst>
                <a:gd name="adj1" fmla="val 7334392"/>
                <a:gd name="adj2" fmla="val 10585019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4504655" y="326061"/>
              <a:ext cx="3141008" cy="18076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" name="Picture 19" descr="shadow 3D top rear right climbing.tif"/>
            <p:cNvPicPr>
              <a:picLocks noChangeAspect="1"/>
            </p:cNvPicPr>
            <p:nvPr/>
          </p:nvPicPr>
          <p:blipFill>
            <a:blip r:embed="rId3"/>
            <a:srcRect l="7975" t="13426" r="4872" b="16204"/>
            <a:stretch>
              <a:fillRect/>
            </a:stretch>
          </p:blipFill>
          <p:spPr>
            <a:xfrm rot="188537">
              <a:off x="3134273" y="1854309"/>
              <a:ext cx="2016469" cy="1221129"/>
            </a:xfrm>
            <a:prstGeom prst="rect">
              <a:avLst/>
            </a:prstGeom>
          </p:spPr>
        </p:pic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4511674" y="4113174"/>
              <a:ext cx="3140076" cy="51597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6413500" y="3812111"/>
              <a:ext cx="1228725" cy="29633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046413" y="239183"/>
              <a:ext cx="1563687" cy="1231900"/>
              <a:chOff x="1700213" y="3092450"/>
              <a:chExt cx="1563687" cy="1231900"/>
            </a:xfrm>
          </p:grpSpPr>
          <p:cxnSp>
            <p:nvCxnSpPr>
              <p:cNvPr id="34" name="Straight Connector 33"/>
              <p:cNvCxnSpPr/>
              <p:nvPr/>
            </p:nvCxnSpPr>
            <p:spPr bwMode="auto">
              <a:xfrm flipV="1">
                <a:off x="1701800" y="3181350"/>
                <a:ext cx="784225" cy="338138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1701800" y="3519488"/>
                <a:ext cx="809625" cy="195262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auto">
              <a:xfrm rot="16200000" flipH="1">
                <a:off x="1345407" y="3875881"/>
                <a:ext cx="715962" cy="317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47"/>
              <p:cNvGrpSpPr>
                <a:grpSpLocks/>
              </p:cNvGrpSpPr>
              <p:nvPr/>
            </p:nvGrpSpPr>
            <p:grpSpPr bwMode="auto">
              <a:xfrm>
                <a:off x="1825473" y="3460879"/>
                <a:ext cx="132813" cy="88904"/>
                <a:chOff x="2248438" y="2870200"/>
                <a:chExt cx="132812" cy="88900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248590" y="2901820"/>
                  <a:ext cx="133349" cy="5714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250178" y="2870071"/>
                  <a:ext cx="131761" cy="31749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54"/>
              <p:cNvGrpSpPr>
                <a:grpSpLocks/>
              </p:cNvGrpSpPr>
              <p:nvPr/>
            </p:nvGrpSpPr>
            <p:grpSpPr bwMode="auto">
              <a:xfrm>
                <a:off x="1700213" y="3550576"/>
                <a:ext cx="131072" cy="153994"/>
                <a:chOff x="1989829" y="2864644"/>
                <a:chExt cx="131071" cy="153988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989829" y="2984363"/>
                  <a:ext cx="131761" cy="31749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>
                  <a:off x="2042218" y="2941503"/>
                  <a:ext cx="153981" cy="1588"/>
                </a:xfrm>
                <a:prstGeom prst="line">
                  <a:avLst/>
                </a:prstGeom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9" name="Picture 3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8000" y="4108450"/>
                <a:ext cx="762000" cy="215900"/>
              </a:xfrm>
              <a:prstGeom prst="rect">
                <a:avLst/>
              </a:prstGeom>
            </p:spPr>
          </p:pic>
          <p:pic>
            <p:nvPicPr>
              <p:cNvPr id="40" name="Picture 39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9050" y="3632200"/>
                <a:ext cx="635000" cy="215900"/>
              </a:xfrm>
              <a:prstGeom prst="rect">
                <a:avLst/>
              </a:prstGeom>
            </p:spPr>
          </p:pic>
          <p:pic>
            <p:nvPicPr>
              <p:cNvPr id="41" name="Picture 40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0000" y="3092450"/>
                <a:ext cx="723900" cy="215900"/>
              </a:xfrm>
              <a:prstGeom prst="rect">
                <a:avLst/>
              </a:prstGeom>
            </p:spPr>
          </p:pic>
        </p:grp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300" y="3359150"/>
              <a:ext cx="101600" cy="1651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450" y="4406900"/>
              <a:ext cx="533400" cy="1651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3808455"/>
              <a:ext cx="1371600" cy="1778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150" y="3765550"/>
              <a:ext cx="1333500" cy="1778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869950"/>
              <a:ext cx="1054100" cy="1651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2750" y="4241800"/>
              <a:ext cx="127000" cy="1651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700" y="1778000"/>
              <a:ext cx="101600" cy="1270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950" y="996950"/>
              <a:ext cx="101600" cy="88900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 bwMode="auto">
            <a:xfrm flipV="1">
              <a:off x="6527800" y="3429000"/>
              <a:ext cx="784225" cy="33813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2"/>
            <p:cNvSpPr/>
            <p:nvPr/>
          </p:nvSpPr>
          <p:spPr>
            <a:xfrm rot="21356355">
              <a:off x="3949702" y="4526695"/>
              <a:ext cx="4140200" cy="597755"/>
            </a:xfrm>
            <a:custGeom>
              <a:avLst/>
              <a:gdLst>
                <a:gd name="connsiteX0" fmla="*/ 0 w 4140200"/>
                <a:gd name="connsiteY0" fmla="*/ 134205 h 832705"/>
                <a:gd name="connsiteX1" fmla="*/ 184150 w 4140200"/>
                <a:gd name="connsiteY1" fmla="*/ 70705 h 832705"/>
                <a:gd name="connsiteX2" fmla="*/ 552450 w 4140200"/>
                <a:gd name="connsiteY2" fmla="*/ 7205 h 832705"/>
                <a:gd name="connsiteX3" fmla="*/ 1047750 w 4140200"/>
                <a:gd name="connsiteY3" fmla="*/ 13555 h 832705"/>
                <a:gd name="connsiteX4" fmla="*/ 1479550 w 4140200"/>
                <a:gd name="connsiteY4" fmla="*/ 115155 h 832705"/>
                <a:gd name="connsiteX5" fmla="*/ 2190750 w 4140200"/>
                <a:gd name="connsiteY5" fmla="*/ 445355 h 832705"/>
                <a:gd name="connsiteX6" fmla="*/ 3086100 w 4140200"/>
                <a:gd name="connsiteY6" fmla="*/ 743805 h 832705"/>
                <a:gd name="connsiteX7" fmla="*/ 4140200 w 4140200"/>
                <a:gd name="connsiteY7" fmla="*/ 832705 h 832705"/>
                <a:gd name="connsiteX8" fmla="*/ 4140200 w 4140200"/>
                <a:gd name="connsiteY8" fmla="*/ 832705 h 83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200" h="832705">
                  <a:moveTo>
                    <a:pt x="0" y="134205"/>
                  </a:moveTo>
                  <a:cubicBezTo>
                    <a:pt x="46037" y="113038"/>
                    <a:pt x="92075" y="91872"/>
                    <a:pt x="184150" y="70705"/>
                  </a:cubicBezTo>
                  <a:cubicBezTo>
                    <a:pt x="276225" y="49538"/>
                    <a:pt x="408517" y="16730"/>
                    <a:pt x="552450" y="7205"/>
                  </a:cubicBezTo>
                  <a:cubicBezTo>
                    <a:pt x="696383" y="-2320"/>
                    <a:pt x="893234" y="-4437"/>
                    <a:pt x="1047750" y="13555"/>
                  </a:cubicBezTo>
                  <a:cubicBezTo>
                    <a:pt x="1202266" y="31547"/>
                    <a:pt x="1289050" y="43188"/>
                    <a:pt x="1479550" y="115155"/>
                  </a:cubicBezTo>
                  <a:cubicBezTo>
                    <a:pt x="1670050" y="187122"/>
                    <a:pt x="1922992" y="340580"/>
                    <a:pt x="2190750" y="445355"/>
                  </a:cubicBezTo>
                  <a:cubicBezTo>
                    <a:pt x="2458508" y="550130"/>
                    <a:pt x="2761192" y="679247"/>
                    <a:pt x="3086100" y="743805"/>
                  </a:cubicBezTo>
                  <a:cubicBezTo>
                    <a:pt x="3411008" y="808363"/>
                    <a:pt x="4140200" y="832705"/>
                    <a:pt x="4140200" y="832705"/>
                  </a:cubicBezTo>
                  <a:lnTo>
                    <a:pt x="4140200" y="832705"/>
                  </a:lnTo>
                </a:path>
              </a:pathLst>
            </a:custGeom>
            <a:ln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498" y="2415934"/>
            <a:ext cx="4143412" cy="29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1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Path Following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268" y="1066799"/>
            <a:ext cx="7763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from: V. M. </a:t>
            </a:r>
            <a:r>
              <a:rPr lang="en-US" sz="1200" dirty="0" err="1"/>
              <a:t>Goncalves</a:t>
            </a:r>
            <a:r>
              <a:rPr lang="en-US" sz="1200" dirty="0"/>
              <a:t>, L. C. A. </a:t>
            </a:r>
            <a:r>
              <a:rPr lang="en-US" sz="1200" dirty="0" err="1"/>
              <a:t>Pimenta</a:t>
            </a:r>
            <a:r>
              <a:rPr lang="en-US" sz="1200" dirty="0"/>
              <a:t>, C. A. Maia, B. C. O. </a:t>
            </a:r>
            <a:r>
              <a:rPr lang="en-US" sz="1200" dirty="0" err="1"/>
              <a:t>Durtra</a:t>
            </a:r>
            <a:r>
              <a:rPr lang="en-US" sz="1200" dirty="0"/>
              <a:t>, G. A. S. Pereira, B. C. O. Dutra, and G. A. S. Pereira, “Vector Fields for Robot Navigation Along Time-Varying Curves in n-Dimensions,” IEEE Transactions on Robotics, vol. 26, pp. 647–659, Aug 2010.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17" y="2104428"/>
            <a:ext cx="69723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7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Path Following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62561"/>
            <a:ext cx="7874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Path Following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077383"/>
            <a:ext cx="7861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</a:t>
            </a:r>
            <a:r>
              <a:rPr lang="mr-IN" dirty="0"/>
              <a:t>–</a:t>
            </a:r>
            <a:r>
              <a:rPr lang="en-US" dirty="0"/>
              <a:t> Straight Line path</a:t>
            </a:r>
          </a:p>
        </p:txBody>
      </p:sp>
      <p:sp>
        <p:nvSpPr>
          <p:cNvPr id="5" name="Freeform 4"/>
          <p:cNvSpPr/>
          <p:nvPr/>
        </p:nvSpPr>
        <p:spPr>
          <a:xfrm>
            <a:off x="5407514" y="2342709"/>
            <a:ext cx="2274548" cy="3032905"/>
          </a:xfrm>
          <a:custGeom>
            <a:avLst/>
            <a:gdLst>
              <a:gd name="connsiteX0" fmla="*/ 12636 w 2280866"/>
              <a:gd name="connsiteY0" fmla="*/ 132689 h 3361470"/>
              <a:gd name="connsiteX1" fmla="*/ 25272 w 2280866"/>
              <a:gd name="connsiteY1" fmla="*/ 2590607 h 3361470"/>
              <a:gd name="connsiteX2" fmla="*/ 2280866 w 2280866"/>
              <a:gd name="connsiteY2" fmla="*/ 3361470 h 3361470"/>
              <a:gd name="connsiteX3" fmla="*/ 2274548 w 2280866"/>
              <a:gd name="connsiteY3" fmla="*/ 480210 h 3361470"/>
              <a:gd name="connsiteX4" fmla="*/ 0 w 2280866"/>
              <a:gd name="connsiteY4" fmla="*/ 0 h 3361470"/>
              <a:gd name="connsiteX5" fmla="*/ 12636 w 2280866"/>
              <a:gd name="connsiteY5" fmla="*/ 132689 h 3361470"/>
              <a:gd name="connsiteX0" fmla="*/ 12636 w 2280866"/>
              <a:gd name="connsiteY0" fmla="*/ 132689 h 3361470"/>
              <a:gd name="connsiteX1" fmla="*/ 25272 w 2280866"/>
              <a:gd name="connsiteY1" fmla="*/ 2160945 h 3361470"/>
              <a:gd name="connsiteX2" fmla="*/ 2280866 w 2280866"/>
              <a:gd name="connsiteY2" fmla="*/ 3361470 h 3361470"/>
              <a:gd name="connsiteX3" fmla="*/ 2274548 w 2280866"/>
              <a:gd name="connsiteY3" fmla="*/ 480210 h 3361470"/>
              <a:gd name="connsiteX4" fmla="*/ 0 w 2280866"/>
              <a:gd name="connsiteY4" fmla="*/ 0 h 3361470"/>
              <a:gd name="connsiteX5" fmla="*/ 12636 w 2280866"/>
              <a:gd name="connsiteY5" fmla="*/ 132689 h 3361470"/>
              <a:gd name="connsiteX0" fmla="*/ 12636 w 2274548"/>
              <a:gd name="connsiteY0" fmla="*/ 132689 h 3032905"/>
              <a:gd name="connsiteX1" fmla="*/ 25272 w 2274548"/>
              <a:gd name="connsiteY1" fmla="*/ 2160945 h 3032905"/>
              <a:gd name="connsiteX2" fmla="*/ 2274548 w 2274548"/>
              <a:gd name="connsiteY2" fmla="*/ 3032905 h 3032905"/>
              <a:gd name="connsiteX3" fmla="*/ 2274548 w 2274548"/>
              <a:gd name="connsiteY3" fmla="*/ 480210 h 3032905"/>
              <a:gd name="connsiteX4" fmla="*/ 0 w 2274548"/>
              <a:gd name="connsiteY4" fmla="*/ 0 h 3032905"/>
              <a:gd name="connsiteX5" fmla="*/ 12636 w 2274548"/>
              <a:gd name="connsiteY5" fmla="*/ 132689 h 303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4548" h="3032905">
                <a:moveTo>
                  <a:pt x="12636" y="132689"/>
                </a:moveTo>
                <a:lnTo>
                  <a:pt x="25272" y="2160945"/>
                </a:lnTo>
                <a:lnTo>
                  <a:pt x="2274548" y="3032905"/>
                </a:lnTo>
                <a:lnTo>
                  <a:pt x="2274548" y="480210"/>
                </a:lnTo>
                <a:lnTo>
                  <a:pt x="0" y="0"/>
                </a:lnTo>
                <a:lnTo>
                  <a:pt x="12636" y="132689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131240" y="3284174"/>
            <a:ext cx="3550822" cy="1048880"/>
          </a:xfrm>
          <a:custGeom>
            <a:avLst/>
            <a:gdLst>
              <a:gd name="connsiteX0" fmla="*/ 0 w 3418141"/>
              <a:gd name="connsiteY0" fmla="*/ 126371 h 1112066"/>
              <a:gd name="connsiteX1" fmla="*/ 341182 w 3418141"/>
              <a:gd name="connsiteY1" fmla="*/ 1112066 h 1112066"/>
              <a:gd name="connsiteX2" fmla="*/ 3418141 w 3418141"/>
              <a:gd name="connsiteY2" fmla="*/ 777182 h 1112066"/>
              <a:gd name="connsiteX3" fmla="*/ 1137274 w 3418141"/>
              <a:gd name="connsiteY3" fmla="*/ 0 h 1112066"/>
              <a:gd name="connsiteX4" fmla="*/ 0 w 3418141"/>
              <a:gd name="connsiteY4" fmla="*/ 126371 h 1112066"/>
              <a:gd name="connsiteX0" fmla="*/ 0 w 3418141"/>
              <a:gd name="connsiteY0" fmla="*/ 126371 h 1048880"/>
              <a:gd name="connsiteX1" fmla="*/ 979319 w 3418141"/>
              <a:gd name="connsiteY1" fmla="*/ 1048880 h 1048880"/>
              <a:gd name="connsiteX2" fmla="*/ 3418141 w 3418141"/>
              <a:gd name="connsiteY2" fmla="*/ 777182 h 1048880"/>
              <a:gd name="connsiteX3" fmla="*/ 1137274 w 3418141"/>
              <a:gd name="connsiteY3" fmla="*/ 0 h 1048880"/>
              <a:gd name="connsiteX4" fmla="*/ 0 w 3418141"/>
              <a:gd name="connsiteY4" fmla="*/ 126371 h 1048880"/>
              <a:gd name="connsiteX0" fmla="*/ 0 w 3020095"/>
              <a:gd name="connsiteY0" fmla="*/ 101097 h 1048880"/>
              <a:gd name="connsiteX1" fmla="*/ 581273 w 3020095"/>
              <a:gd name="connsiteY1" fmla="*/ 1048880 h 1048880"/>
              <a:gd name="connsiteX2" fmla="*/ 3020095 w 3020095"/>
              <a:gd name="connsiteY2" fmla="*/ 777182 h 1048880"/>
              <a:gd name="connsiteX3" fmla="*/ 739228 w 3020095"/>
              <a:gd name="connsiteY3" fmla="*/ 0 h 1048880"/>
              <a:gd name="connsiteX4" fmla="*/ 0 w 3020095"/>
              <a:gd name="connsiteY4" fmla="*/ 101097 h 1048880"/>
              <a:gd name="connsiteX0" fmla="*/ 0 w 3512913"/>
              <a:gd name="connsiteY0" fmla="*/ 164283 h 1048880"/>
              <a:gd name="connsiteX1" fmla="*/ 1074091 w 3512913"/>
              <a:gd name="connsiteY1" fmla="*/ 1048880 h 1048880"/>
              <a:gd name="connsiteX2" fmla="*/ 3512913 w 3512913"/>
              <a:gd name="connsiteY2" fmla="*/ 777182 h 1048880"/>
              <a:gd name="connsiteX3" fmla="*/ 1232046 w 3512913"/>
              <a:gd name="connsiteY3" fmla="*/ 0 h 1048880"/>
              <a:gd name="connsiteX4" fmla="*/ 0 w 3512913"/>
              <a:gd name="connsiteY4" fmla="*/ 164283 h 1048880"/>
              <a:gd name="connsiteX0" fmla="*/ 0 w 3550822"/>
              <a:gd name="connsiteY0" fmla="*/ 151646 h 1048880"/>
              <a:gd name="connsiteX1" fmla="*/ 1112000 w 3550822"/>
              <a:gd name="connsiteY1" fmla="*/ 1048880 h 1048880"/>
              <a:gd name="connsiteX2" fmla="*/ 3550822 w 3550822"/>
              <a:gd name="connsiteY2" fmla="*/ 777182 h 1048880"/>
              <a:gd name="connsiteX3" fmla="*/ 1269955 w 3550822"/>
              <a:gd name="connsiteY3" fmla="*/ 0 h 1048880"/>
              <a:gd name="connsiteX4" fmla="*/ 0 w 3550822"/>
              <a:gd name="connsiteY4" fmla="*/ 151646 h 104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822" h="1048880">
                <a:moveTo>
                  <a:pt x="0" y="151646"/>
                </a:moveTo>
                <a:lnTo>
                  <a:pt x="1112000" y="1048880"/>
                </a:lnTo>
                <a:lnTo>
                  <a:pt x="3550822" y="777182"/>
                </a:lnTo>
                <a:lnTo>
                  <a:pt x="1269955" y="0"/>
                </a:lnTo>
                <a:lnTo>
                  <a:pt x="0" y="15164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682062" y="2936657"/>
            <a:ext cx="815046" cy="1124701"/>
          </a:xfrm>
          <a:custGeom>
            <a:avLst/>
            <a:gdLst>
              <a:gd name="connsiteX0" fmla="*/ 12637 w 1314184"/>
              <a:gd name="connsiteY0" fmla="*/ 1105747 h 1105747"/>
              <a:gd name="connsiteX1" fmla="*/ 0 w 1314184"/>
              <a:gd name="connsiteY1" fmla="*/ 88460 h 1105747"/>
              <a:gd name="connsiteX2" fmla="*/ 991956 w 1314184"/>
              <a:gd name="connsiteY2" fmla="*/ 0 h 1105747"/>
              <a:gd name="connsiteX3" fmla="*/ 1314184 w 1314184"/>
              <a:gd name="connsiteY3" fmla="*/ 954102 h 1105747"/>
              <a:gd name="connsiteX4" fmla="*/ 12637 w 1314184"/>
              <a:gd name="connsiteY4" fmla="*/ 1105747 h 1105747"/>
              <a:gd name="connsiteX0" fmla="*/ 12637 w 1314184"/>
              <a:gd name="connsiteY0" fmla="*/ 1074154 h 1074154"/>
              <a:gd name="connsiteX1" fmla="*/ 0 w 1314184"/>
              <a:gd name="connsiteY1" fmla="*/ 56867 h 1074154"/>
              <a:gd name="connsiteX2" fmla="*/ 783456 w 1314184"/>
              <a:gd name="connsiteY2" fmla="*/ 0 h 1074154"/>
              <a:gd name="connsiteX3" fmla="*/ 1314184 w 1314184"/>
              <a:gd name="connsiteY3" fmla="*/ 922509 h 1074154"/>
              <a:gd name="connsiteX4" fmla="*/ 12637 w 1314184"/>
              <a:gd name="connsiteY4" fmla="*/ 1074154 h 1074154"/>
              <a:gd name="connsiteX0" fmla="*/ 12637 w 1314184"/>
              <a:gd name="connsiteY0" fmla="*/ 1061517 h 1061517"/>
              <a:gd name="connsiteX1" fmla="*/ 0 w 1314184"/>
              <a:gd name="connsiteY1" fmla="*/ 44230 h 1061517"/>
              <a:gd name="connsiteX2" fmla="*/ 713955 w 1314184"/>
              <a:gd name="connsiteY2" fmla="*/ 0 h 1061517"/>
              <a:gd name="connsiteX3" fmla="*/ 1314184 w 1314184"/>
              <a:gd name="connsiteY3" fmla="*/ 909872 h 1061517"/>
              <a:gd name="connsiteX4" fmla="*/ 12637 w 1314184"/>
              <a:gd name="connsiteY4" fmla="*/ 1061517 h 1061517"/>
              <a:gd name="connsiteX0" fmla="*/ 12637 w 1314184"/>
              <a:gd name="connsiteY0" fmla="*/ 1048880 h 1048880"/>
              <a:gd name="connsiteX1" fmla="*/ 0 w 1314184"/>
              <a:gd name="connsiteY1" fmla="*/ 31593 h 1048880"/>
              <a:gd name="connsiteX2" fmla="*/ 568637 w 1314184"/>
              <a:gd name="connsiteY2" fmla="*/ 0 h 1048880"/>
              <a:gd name="connsiteX3" fmla="*/ 1314184 w 1314184"/>
              <a:gd name="connsiteY3" fmla="*/ 897235 h 1048880"/>
              <a:gd name="connsiteX4" fmla="*/ 12637 w 1314184"/>
              <a:gd name="connsiteY4" fmla="*/ 1048880 h 1048880"/>
              <a:gd name="connsiteX0" fmla="*/ 12637 w 707637"/>
              <a:gd name="connsiteY0" fmla="*/ 1048880 h 1048880"/>
              <a:gd name="connsiteX1" fmla="*/ 0 w 707637"/>
              <a:gd name="connsiteY1" fmla="*/ 31593 h 1048880"/>
              <a:gd name="connsiteX2" fmla="*/ 568637 w 707637"/>
              <a:gd name="connsiteY2" fmla="*/ 0 h 1048880"/>
              <a:gd name="connsiteX3" fmla="*/ 707637 w 707637"/>
              <a:gd name="connsiteY3" fmla="*/ 960421 h 1048880"/>
              <a:gd name="connsiteX4" fmla="*/ 12637 w 707637"/>
              <a:gd name="connsiteY4" fmla="*/ 1048880 h 1048880"/>
              <a:gd name="connsiteX0" fmla="*/ 12637 w 707637"/>
              <a:gd name="connsiteY0" fmla="*/ 1023605 h 1023605"/>
              <a:gd name="connsiteX1" fmla="*/ 0 w 707637"/>
              <a:gd name="connsiteY1" fmla="*/ 6318 h 1023605"/>
              <a:gd name="connsiteX2" fmla="*/ 157955 w 707637"/>
              <a:gd name="connsiteY2" fmla="*/ 0 h 1023605"/>
              <a:gd name="connsiteX3" fmla="*/ 707637 w 707637"/>
              <a:gd name="connsiteY3" fmla="*/ 935146 h 1023605"/>
              <a:gd name="connsiteX4" fmla="*/ 12637 w 707637"/>
              <a:gd name="connsiteY4" fmla="*/ 1023605 h 1023605"/>
              <a:gd name="connsiteX0" fmla="*/ 12637 w 802410"/>
              <a:gd name="connsiteY0" fmla="*/ 1023605 h 1023605"/>
              <a:gd name="connsiteX1" fmla="*/ 0 w 802410"/>
              <a:gd name="connsiteY1" fmla="*/ 6318 h 1023605"/>
              <a:gd name="connsiteX2" fmla="*/ 157955 w 802410"/>
              <a:gd name="connsiteY2" fmla="*/ 0 h 1023605"/>
              <a:gd name="connsiteX3" fmla="*/ 802410 w 802410"/>
              <a:gd name="connsiteY3" fmla="*/ 928828 h 1023605"/>
              <a:gd name="connsiteX4" fmla="*/ 12637 w 802410"/>
              <a:gd name="connsiteY4" fmla="*/ 1023605 h 1023605"/>
              <a:gd name="connsiteX0" fmla="*/ 12637 w 802410"/>
              <a:gd name="connsiteY0" fmla="*/ 1023605 h 1023605"/>
              <a:gd name="connsiteX1" fmla="*/ 0 w 802410"/>
              <a:gd name="connsiteY1" fmla="*/ 37910 h 1023605"/>
              <a:gd name="connsiteX2" fmla="*/ 157955 w 802410"/>
              <a:gd name="connsiteY2" fmla="*/ 0 h 1023605"/>
              <a:gd name="connsiteX3" fmla="*/ 802410 w 802410"/>
              <a:gd name="connsiteY3" fmla="*/ 928828 h 1023605"/>
              <a:gd name="connsiteX4" fmla="*/ 12637 w 802410"/>
              <a:gd name="connsiteY4" fmla="*/ 1023605 h 1023605"/>
              <a:gd name="connsiteX0" fmla="*/ 12637 w 802410"/>
              <a:gd name="connsiteY0" fmla="*/ 1023605 h 1023605"/>
              <a:gd name="connsiteX1" fmla="*/ 0 w 802410"/>
              <a:gd name="connsiteY1" fmla="*/ 6317 h 1023605"/>
              <a:gd name="connsiteX2" fmla="*/ 157955 w 802410"/>
              <a:gd name="connsiteY2" fmla="*/ 0 h 1023605"/>
              <a:gd name="connsiteX3" fmla="*/ 802410 w 802410"/>
              <a:gd name="connsiteY3" fmla="*/ 928828 h 1023605"/>
              <a:gd name="connsiteX4" fmla="*/ 12637 w 802410"/>
              <a:gd name="connsiteY4" fmla="*/ 1023605 h 1023605"/>
              <a:gd name="connsiteX0" fmla="*/ 12637 w 802410"/>
              <a:gd name="connsiteY0" fmla="*/ 1074153 h 1074153"/>
              <a:gd name="connsiteX1" fmla="*/ 0 w 802410"/>
              <a:gd name="connsiteY1" fmla="*/ 56865 h 1074153"/>
              <a:gd name="connsiteX2" fmla="*/ 537047 w 802410"/>
              <a:gd name="connsiteY2" fmla="*/ 0 h 1074153"/>
              <a:gd name="connsiteX3" fmla="*/ 802410 w 802410"/>
              <a:gd name="connsiteY3" fmla="*/ 979376 h 1074153"/>
              <a:gd name="connsiteX4" fmla="*/ 12637 w 802410"/>
              <a:gd name="connsiteY4" fmla="*/ 1074153 h 1074153"/>
              <a:gd name="connsiteX0" fmla="*/ 12637 w 802410"/>
              <a:gd name="connsiteY0" fmla="*/ 1074153 h 1074153"/>
              <a:gd name="connsiteX1" fmla="*/ 0 w 802410"/>
              <a:gd name="connsiteY1" fmla="*/ 6316 h 1074153"/>
              <a:gd name="connsiteX2" fmla="*/ 537047 w 802410"/>
              <a:gd name="connsiteY2" fmla="*/ 0 h 1074153"/>
              <a:gd name="connsiteX3" fmla="*/ 802410 w 802410"/>
              <a:gd name="connsiteY3" fmla="*/ 979376 h 1074153"/>
              <a:gd name="connsiteX4" fmla="*/ 12637 w 802410"/>
              <a:gd name="connsiteY4" fmla="*/ 1074153 h 1074153"/>
              <a:gd name="connsiteX0" fmla="*/ 12637 w 802410"/>
              <a:gd name="connsiteY0" fmla="*/ 1143657 h 1143657"/>
              <a:gd name="connsiteX1" fmla="*/ 0 w 802410"/>
              <a:gd name="connsiteY1" fmla="*/ 75820 h 1143657"/>
              <a:gd name="connsiteX2" fmla="*/ 543366 w 802410"/>
              <a:gd name="connsiteY2" fmla="*/ 0 h 1143657"/>
              <a:gd name="connsiteX3" fmla="*/ 802410 w 802410"/>
              <a:gd name="connsiteY3" fmla="*/ 1048880 h 1143657"/>
              <a:gd name="connsiteX4" fmla="*/ 12637 w 802410"/>
              <a:gd name="connsiteY4" fmla="*/ 1143657 h 1143657"/>
              <a:gd name="connsiteX0" fmla="*/ 12637 w 802410"/>
              <a:gd name="connsiteY0" fmla="*/ 1124701 h 1124701"/>
              <a:gd name="connsiteX1" fmla="*/ 0 w 802410"/>
              <a:gd name="connsiteY1" fmla="*/ 56864 h 1124701"/>
              <a:gd name="connsiteX2" fmla="*/ 556003 w 802410"/>
              <a:gd name="connsiteY2" fmla="*/ 0 h 1124701"/>
              <a:gd name="connsiteX3" fmla="*/ 802410 w 802410"/>
              <a:gd name="connsiteY3" fmla="*/ 1029924 h 1124701"/>
              <a:gd name="connsiteX4" fmla="*/ 12637 w 802410"/>
              <a:gd name="connsiteY4" fmla="*/ 1124701 h 1124701"/>
              <a:gd name="connsiteX0" fmla="*/ 25273 w 815046"/>
              <a:gd name="connsiteY0" fmla="*/ 1124701 h 1124701"/>
              <a:gd name="connsiteX1" fmla="*/ 0 w 815046"/>
              <a:gd name="connsiteY1" fmla="*/ 75819 h 1124701"/>
              <a:gd name="connsiteX2" fmla="*/ 568639 w 815046"/>
              <a:gd name="connsiteY2" fmla="*/ 0 h 1124701"/>
              <a:gd name="connsiteX3" fmla="*/ 815046 w 815046"/>
              <a:gd name="connsiteY3" fmla="*/ 1029924 h 1124701"/>
              <a:gd name="connsiteX4" fmla="*/ 25273 w 815046"/>
              <a:gd name="connsiteY4" fmla="*/ 1124701 h 112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46" h="1124701">
                <a:moveTo>
                  <a:pt x="25273" y="1124701"/>
                </a:moveTo>
                <a:lnTo>
                  <a:pt x="0" y="75819"/>
                </a:lnTo>
                <a:lnTo>
                  <a:pt x="568639" y="0"/>
                </a:lnTo>
                <a:lnTo>
                  <a:pt x="815046" y="1029924"/>
                </a:lnTo>
                <a:lnTo>
                  <a:pt x="25273" y="1124701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744104" y="3056706"/>
            <a:ext cx="3430777" cy="118157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210687" y="3562945"/>
            <a:ext cx="353055" cy="119298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616013" y="3524279"/>
            <a:ext cx="473866" cy="1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089878" y="3056706"/>
            <a:ext cx="765" cy="462009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51" y="3542857"/>
            <a:ext cx="381000" cy="152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74" y="3037374"/>
            <a:ext cx="342900" cy="152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07" y="3314047"/>
            <a:ext cx="203200" cy="165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59" y="3385937"/>
            <a:ext cx="228600" cy="1651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64" y="2616956"/>
            <a:ext cx="10922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52" y="3887012"/>
            <a:ext cx="1066800" cy="2413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4378259"/>
            <a:ext cx="1054100" cy="241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883" y="989348"/>
            <a:ext cx="4398121" cy="53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</a:t>
            </a:r>
            <a:r>
              <a:rPr lang="mr-IN" dirty="0"/>
              <a:t>–</a:t>
            </a:r>
            <a:r>
              <a:rPr lang="en-US" dirty="0"/>
              <a:t> Helical Path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44" y="3783105"/>
            <a:ext cx="2745254" cy="1996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5493E4-11D7-834F-9B30-299174849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441455"/>
            <a:ext cx="7550903" cy="451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4862"/>
          </a:xfrm>
        </p:spPr>
        <p:txBody>
          <a:bodyPr/>
          <a:lstStyle/>
          <a:p>
            <a:r>
              <a:rPr lang="en-US" dirty="0"/>
              <a:t>Path Following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4856163"/>
          </a:xfrm>
        </p:spPr>
        <p:txBody>
          <a:bodyPr/>
          <a:lstStyle/>
          <a:p>
            <a:r>
              <a:rPr lang="en-US" sz="2800" dirty="0"/>
              <a:t>For small UAVs, a major issue is wind</a:t>
            </a:r>
          </a:p>
          <a:p>
            <a:pPr lvl="1"/>
            <a:r>
              <a:rPr lang="en-US" sz="2400" dirty="0"/>
              <a:t>Always present to some degree</a:t>
            </a:r>
          </a:p>
          <a:p>
            <a:pPr lvl="1"/>
            <a:r>
              <a:rPr lang="en-US" sz="2400" dirty="0"/>
              <a:t>Usually significant with respect to commanded airspeed</a:t>
            </a:r>
          </a:p>
          <a:p>
            <a:r>
              <a:rPr lang="en-US" sz="2800" dirty="0"/>
              <a:t>Wind makes traditional trajectory tracking approaches difficult, if not infeasible</a:t>
            </a:r>
          </a:p>
          <a:p>
            <a:pPr lvl="1"/>
            <a:r>
              <a:rPr lang="en-US" sz="2400" dirty="0"/>
              <a:t>Have to know the wind precisely at every instant to determine desired airspeed</a:t>
            </a:r>
          </a:p>
          <a:p>
            <a:r>
              <a:rPr lang="en-US" sz="2800" dirty="0"/>
              <a:t>Better approach:  path following</a:t>
            </a:r>
          </a:p>
          <a:p>
            <a:r>
              <a:rPr lang="en-US" sz="2800" dirty="0"/>
              <a:t>Rather than “follow this trajectory”, we control UAV to “stay on this path”</a:t>
            </a:r>
          </a:p>
        </p:txBody>
      </p:sp>
    </p:spTree>
    <p:extLst>
      <p:ext uri="{BB962C8B-B14F-4D97-AF65-F5344CB8AC3E}">
        <p14:creationId xmlns:p14="http://schemas.microsoft.com/office/powerpoint/2010/main" val="84892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focus on two types of paths to follow:</a:t>
            </a:r>
          </a:p>
          <a:p>
            <a:pPr lvl="1"/>
            <a:r>
              <a:rPr lang="en-US" dirty="0"/>
              <a:t>Straight lines between two points in 3-D</a:t>
            </a:r>
          </a:p>
          <a:p>
            <a:pPr lvl="2"/>
            <a:r>
              <a:rPr lang="en-US" dirty="0"/>
              <a:t>Inclination of path within climb capabilities of UAV</a:t>
            </a:r>
          </a:p>
          <a:p>
            <a:pPr lvl="1"/>
            <a:r>
              <a:rPr lang="en-US" dirty="0"/>
              <a:t>Circular orbits or arcs in the horizontal plane</a:t>
            </a:r>
          </a:p>
          <a:p>
            <a:r>
              <a:rPr lang="en-US" dirty="0"/>
              <a:t>Paths for common applications can be built up from these path primitives</a:t>
            </a:r>
          </a:p>
          <a:p>
            <a:pPr lvl="1"/>
            <a:r>
              <a:rPr lang="en-US" dirty="0"/>
              <a:t>Methods for following other types of paths found in literature</a:t>
            </a:r>
          </a:p>
        </p:txBody>
      </p:sp>
    </p:spTree>
    <p:extLst>
      <p:ext uri="{BB962C8B-B14F-4D97-AF65-F5344CB8AC3E}">
        <p14:creationId xmlns:p14="http://schemas.microsoft.com/office/powerpoint/2010/main" val="199747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61435" y="1587500"/>
            <a:ext cx="6396565" cy="4897854"/>
            <a:chOff x="651935" y="723900"/>
            <a:chExt cx="6396565" cy="4897854"/>
          </a:xfrm>
        </p:grpSpPr>
        <p:sp>
          <p:nvSpPr>
            <p:cNvPr id="19466" name="Line 3"/>
            <p:cNvSpPr>
              <a:spLocks noChangeShapeType="1"/>
            </p:cNvSpPr>
            <p:nvPr/>
          </p:nvSpPr>
          <p:spPr bwMode="auto">
            <a:xfrm flipV="1">
              <a:off x="1295400" y="5308600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7" name="Line 4"/>
            <p:cNvSpPr>
              <a:spLocks noChangeShapeType="1"/>
            </p:cNvSpPr>
            <p:nvPr/>
          </p:nvSpPr>
          <p:spPr bwMode="auto">
            <a:xfrm flipV="1">
              <a:off x="1295400" y="4495800"/>
              <a:ext cx="12700" cy="81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0" name="Line 7"/>
            <p:cNvSpPr>
              <a:spLocks noChangeShapeType="1"/>
            </p:cNvSpPr>
            <p:nvPr/>
          </p:nvSpPr>
          <p:spPr bwMode="auto">
            <a:xfrm flipV="1">
              <a:off x="1295400" y="2425700"/>
              <a:ext cx="2095500" cy="2882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1" name="Line 9"/>
            <p:cNvSpPr>
              <a:spLocks noChangeShapeType="1"/>
            </p:cNvSpPr>
            <p:nvPr/>
          </p:nvSpPr>
          <p:spPr bwMode="auto">
            <a:xfrm flipV="1">
              <a:off x="2235200" y="1346200"/>
              <a:ext cx="481330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2" name="Line 10"/>
            <p:cNvSpPr>
              <a:spLocks noChangeShapeType="1"/>
            </p:cNvSpPr>
            <p:nvPr/>
          </p:nvSpPr>
          <p:spPr bwMode="auto">
            <a:xfrm flipV="1">
              <a:off x="3378200" y="2247900"/>
              <a:ext cx="584200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4" name="Line 19"/>
            <p:cNvSpPr>
              <a:spLocks noChangeShapeType="1"/>
            </p:cNvSpPr>
            <p:nvPr/>
          </p:nvSpPr>
          <p:spPr bwMode="auto">
            <a:xfrm>
              <a:off x="3378200" y="1485900"/>
              <a:ext cx="0" cy="93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5" name="Arc 20"/>
            <p:cNvSpPr>
              <a:spLocks/>
            </p:cNvSpPr>
            <p:nvPr/>
          </p:nvSpPr>
          <p:spPr bwMode="auto">
            <a:xfrm>
              <a:off x="3092450" y="1544638"/>
              <a:ext cx="1252538" cy="881062"/>
            </a:xfrm>
            <a:custGeom>
              <a:avLst/>
              <a:gdLst>
                <a:gd name="T0" fmla="*/ 2147483647 w 20398"/>
                <a:gd name="T1" fmla="*/ 0 h 20825"/>
                <a:gd name="T2" fmla="*/ 2147483647 w 20398"/>
                <a:gd name="T3" fmla="*/ 2147483647 h 20825"/>
                <a:gd name="T4" fmla="*/ 0 w 20398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20398"/>
                <a:gd name="T10" fmla="*/ 0 h 20825"/>
                <a:gd name="T11" fmla="*/ 20398 w 20398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98" h="20825" fill="none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</a:path>
                <a:path w="20398" h="20825" stroke="0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476" name="Picture 23"/>
            <p:cNvPicPr>
              <a:picLocks noChangeAspect="1" noChangeArrowheads="1"/>
            </p:cNvPicPr>
            <p:nvPr/>
          </p:nvPicPr>
          <p:blipFill>
            <a:blip r:embed="rId3"/>
            <a:srcRect l="24524" t="26031" r="23572" b="21269"/>
            <a:stretch>
              <a:fillRect/>
            </a:stretch>
          </p:blipFill>
          <p:spPr bwMode="auto">
            <a:xfrm rot="895517">
              <a:off x="5030788" y="2603500"/>
              <a:ext cx="519112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7" name="Line 24"/>
            <p:cNvSpPr>
              <a:spLocks noChangeShapeType="1"/>
            </p:cNvSpPr>
            <p:nvPr/>
          </p:nvSpPr>
          <p:spPr bwMode="auto">
            <a:xfrm rot="20694995" flipV="1">
              <a:off x="5359400" y="2705100"/>
              <a:ext cx="54610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8" name="Line 25"/>
            <p:cNvSpPr>
              <a:spLocks noChangeShapeType="1"/>
            </p:cNvSpPr>
            <p:nvPr/>
          </p:nvSpPr>
          <p:spPr bwMode="auto">
            <a:xfrm flipV="1">
              <a:off x="5346700" y="2222500"/>
              <a:ext cx="0" cy="55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9" name="Arc 27"/>
            <p:cNvSpPr>
              <a:spLocks/>
            </p:cNvSpPr>
            <p:nvPr/>
          </p:nvSpPr>
          <p:spPr bwMode="auto">
            <a:xfrm>
              <a:off x="5118100" y="2293938"/>
              <a:ext cx="735013" cy="881062"/>
            </a:xfrm>
            <a:custGeom>
              <a:avLst/>
              <a:gdLst>
                <a:gd name="T0" fmla="*/ 2147483647 w 17363"/>
                <a:gd name="T1" fmla="*/ 0 h 20825"/>
                <a:gd name="T2" fmla="*/ 2147483647 w 17363"/>
                <a:gd name="T3" fmla="*/ 2147483647 h 20825"/>
                <a:gd name="T4" fmla="*/ 0 w 17363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17363"/>
                <a:gd name="T10" fmla="*/ 0 h 20825"/>
                <a:gd name="T11" fmla="*/ 17363 w 17363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63" h="20825" fill="none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</a:path>
                <a:path w="17363" h="20825" stroke="0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0" name="Line 12"/>
            <p:cNvSpPr>
              <a:spLocks noChangeShapeType="1"/>
            </p:cNvSpPr>
            <p:nvPr/>
          </p:nvSpPr>
          <p:spPr bwMode="auto">
            <a:xfrm>
              <a:off x="3403600" y="2413000"/>
              <a:ext cx="19558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1" name="Line 13"/>
            <p:cNvSpPr>
              <a:spLocks noChangeShapeType="1"/>
            </p:cNvSpPr>
            <p:nvPr/>
          </p:nvSpPr>
          <p:spPr bwMode="auto">
            <a:xfrm flipV="1">
              <a:off x="1295400" y="2806700"/>
              <a:ext cx="4038600" cy="248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2" name="Line 16"/>
            <p:cNvSpPr>
              <a:spLocks noChangeShapeType="1"/>
            </p:cNvSpPr>
            <p:nvPr/>
          </p:nvSpPr>
          <p:spPr bwMode="auto">
            <a:xfrm flipH="1" flipV="1">
              <a:off x="5041900" y="1930400"/>
              <a:ext cx="304800" cy="85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700" y="3663950"/>
              <a:ext cx="127000" cy="1143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500" y="3962400"/>
              <a:ext cx="1524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8400" y="2762250"/>
              <a:ext cx="965200" cy="1651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5100" y="1416050"/>
              <a:ext cx="228600" cy="165100"/>
            </a:xfrm>
            <a:prstGeom prst="rect">
              <a:avLst/>
            </a:prstGeom>
          </p:spPr>
        </p:pic>
        <p:sp>
          <p:nvSpPr>
            <p:cNvPr id="35" name="Right Brace 34"/>
            <p:cNvSpPr/>
            <p:nvPr/>
          </p:nvSpPr>
          <p:spPr>
            <a:xfrm rot="20640000">
              <a:off x="5888695" y="1711236"/>
              <a:ext cx="217830" cy="875747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2850" y="1955800"/>
              <a:ext cx="342900" cy="203200"/>
            </a:xfrm>
            <a:prstGeom prst="rect">
              <a:avLst/>
            </a:prstGeom>
          </p:spPr>
        </p:pic>
        <p:sp>
          <p:nvSpPr>
            <p:cNvPr id="38" name="Right Brace 37"/>
            <p:cNvSpPr/>
            <p:nvPr/>
          </p:nvSpPr>
          <p:spPr>
            <a:xfrm rot="15240000">
              <a:off x="3749004" y="347435"/>
              <a:ext cx="221826" cy="1671618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1250" y="723900"/>
              <a:ext cx="342900" cy="2032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2450" y="2165350"/>
              <a:ext cx="165100" cy="16510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39271" y="2027389"/>
              <a:ext cx="127000" cy="1397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6468" y="1054093"/>
              <a:ext cx="863600" cy="2159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51935" y="4394202"/>
              <a:ext cx="652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north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45728" y="5283200"/>
              <a:ext cx="5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east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Path Description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4667250"/>
            <a:ext cx="35433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7735" y="1371600"/>
            <a:ext cx="6396565" cy="4897854"/>
            <a:chOff x="651935" y="723900"/>
            <a:chExt cx="6396565" cy="4897854"/>
          </a:xfrm>
        </p:grpSpPr>
        <p:sp>
          <p:nvSpPr>
            <p:cNvPr id="19466" name="Line 3"/>
            <p:cNvSpPr>
              <a:spLocks noChangeShapeType="1"/>
            </p:cNvSpPr>
            <p:nvPr/>
          </p:nvSpPr>
          <p:spPr bwMode="auto">
            <a:xfrm flipV="1">
              <a:off x="1295400" y="5308600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7" name="Line 4"/>
            <p:cNvSpPr>
              <a:spLocks noChangeShapeType="1"/>
            </p:cNvSpPr>
            <p:nvPr/>
          </p:nvSpPr>
          <p:spPr bwMode="auto">
            <a:xfrm flipV="1">
              <a:off x="1295400" y="4495800"/>
              <a:ext cx="12700" cy="81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0" name="Line 7"/>
            <p:cNvSpPr>
              <a:spLocks noChangeShapeType="1"/>
            </p:cNvSpPr>
            <p:nvPr/>
          </p:nvSpPr>
          <p:spPr bwMode="auto">
            <a:xfrm flipV="1">
              <a:off x="1295400" y="2425700"/>
              <a:ext cx="2095500" cy="2882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1" name="Line 9"/>
            <p:cNvSpPr>
              <a:spLocks noChangeShapeType="1"/>
            </p:cNvSpPr>
            <p:nvPr/>
          </p:nvSpPr>
          <p:spPr bwMode="auto">
            <a:xfrm flipV="1">
              <a:off x="2235200" y="1346200"/>
              <a:ext cx="481330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2" name="Line 10"/>
            <p:cNvSpPr>
              <a:spLocks noChangeShapeType="1"/>
            </p:cNvSpPr>
            <p:nvPr/>
          </p:nvSpPr>
          <p:spPr bwMode="auto">
            <a:xfrm flipV="1">
              <a:off x="3378200" y="2247900"/>
              <a:ext cx="584200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4" name="Line 19"/>
            <p:cNvSpPr>
              <a:spLocks noChangeShapeType="1"/>
            </p:cNvSpPr>
            <p:nvPr/>
          </p:nvSpPr>
          <p:spPr bwMode="auto">
            <a:xfrm>
              <a:off x="3378200" y="1485900"/>
              <a:ext cx="0" cy="93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5" name="Arc 20"/>
            <p:cNvSpPr>
              <a:spLocks/>
            </p:cNvSpPr>
            <p:nvPr/>
          </p:nvSpPr>
          <p:spPr bwMode="auto">
            <a:xfrm>
              <a:off x="3092450" y="1544638"/>
              <a:ext cx="1252538" cy="881062"/>
            </a:xfrm>
            <a:custGeom>
              <a:avLst/>
              <a:gdLst>
                <a:gd name="T0" fmla="*/ 2147483647 w 20398"/>
                <a:gd name="T1" fmla="*/ 0 h 20825"/>
                <a:gd name="T2" fmla="*/ 2147483647 w 20398"/>
                <a:gd name="T3" fmla="*/ 2147483647 h 20825"/>
                <a:gd name="T4" fmla="*/ 0 w 20398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20398"/>
                <a:gd name="T10" fmla="*/ 0 h 20825"/>
                <a:gd name="T11" fmla="*/ 20398 w 20398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98" h="20825" fill="none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</a:path>
                <a:path w="20398" h="20825" stroke="0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476" name="Picture 23"/>
            <p:cNvPicPr>
              <a:picLocks noChangeAspect="1" noChangeArrowheads="1"/>
            </p:cNvPicPr>
            <p:nvPr/>
          </p:nvPicPr>
          <p:blipFill>
            <a:blip r:embed="rId3"/>
            <a:srcRect l="24524" t="26031" r="23572" b="21269"/>
            <a:stretch>
              <a:fillRect/>
            </a:stretch>
          </p:blipFill>
          <p:spPr bwMode="auto">
            <a:xfrm rot="895517">
              <a:off x="5030788" y="2603500"/>
              <a:ext cx="519112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7" name="Line 24"/>
            <p:cNvSpPr>
              <a:spLocks noChangeShapeType="1"/>
            </p:cNvSpPr>
            <p:nvPr/>
          </p:nvSpPr>
          <p:spPr bwMode="auto">
            <a:xfrm rot="20694995" flipV="1">
              <a:off x="5359400" y="2705100"/>
              <a:ext cx="54610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8" name="Line 25"/>
            <p:cNvSpPr>
              <a:spLocks noChangeShapeType="1"/>
            </p:cNvSpPr>
            <p:nvPr/>
          </p:nvSpPr>
          <p:spPr bwMode="auto">
            <a:xfrm flipV="1">
              <a:off x="5346700" y="2222500"/>
              <a:ext cx="0" cy="55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9" name="Arc 27"/>
            <p:cNvSpPr>
              <a:spLocks/>
            </p:cNvSpPr>
            <p:nvPr/>
          </p:nvSpPr>
          <p:spPr bwMode="auto">
            <a:xfrm>
              <a:off x="5118100" y="2293938"/>
              <a:ext cx="735013" cy="881062"/>
            </a:xfrm>
            <a:custGeom>
              <a:avLst/>
              <a:gdLst>
                <a:gd name="T0" fmla="*/ 2147483647 w 17363"/>
                <a:gd name="T1" fmla="*/ 0 h 20825"/>
                <a:gd name="T2" fmla="*/ 2147483647 w 17363"/>
                <a:gd name="T3" fmla="*/ 2147483647 h 20825"/>
                <a:gd name="T4" fmla="*/ 0 w 17363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17363"/>
                <a:gd name="T10" fmla="*/ 0 h 20825"/>
                <a:gd name="T11" fmla="*/ 17363 w 17363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63" h="20825" fill="none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</a:path>
                <a:path w="17363" h="20825" stroke="0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0" name="Line 12"/>
            <p:cNvSpPr>
              <a:spLocks noChangeShapeType="1"/>
            </p:cNvSpPr>
            <p:nvPr/>
          </p:nvSpPr>
          <p:spPr bwMode="auto">
            <a:xfrm>
              <a:off x="3403600" y="2413000"/>
              <a:ext cx="19558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1" name="Line 13"/>
            <p:cNvSpPr>
              <a:spLocks noChangeShapeType="1"/>
            </p:cNvSpPr>
            <p:nvPr/>
          </p:nvSpPr>
          <p:spPr bwMode="auto">
            <a:xfrm flipV="1">
              <a:off x="1295400" y="2806700"/>
              <a:ext cx="4038600" cy="248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2" name="Line 16"/>
            <p:cNvSpPr>
              <a:spLocks noChangeShapeType="1"/>
            </p:cNvSpPr>
            <p:nvPr/>
          </p:nvSpPr>
          <p:spPr bwMode="auto">
            <a:xfrm flipH="1" flipV="1">
              <a:off x="5041900" y="1930400"/>
              <a:ext cx="304800" cy="85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700" y="3663950"/>
              <a:ext cx="127000" cy="1143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500" y="3962400"/>
              <a:ext cx="1524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8400" y="2762250"/>
              <a:ext cx="965200" cy="1651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5100" y="1416050"/>
              <a:ext cx="228600" cy="165100"/>
            </a:xfrm>
            <a:prstGeom prst="rect">
              <a:avLst/>
            </a:prstGeom>
          </p:spPr>
        </p:pic>
        <p:sp>
          <p:nvSpPr>
            <p:cNvPr id="35" name="Right Brace 34"/>
            <p:cNvSpPr/>
            <p:nvPr/>
          </p:nvSpPr>
          <p:spPr>
            <a:xfrm rot="20640000">
              <a:off x="5888695" y="1711236"/>
              <a:ext cx="217830" cy="875747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2850" y="1955800"/>
              <a:ext cx="342900" cy="203200"/>
            </a:xfrm>
            <a:prstGeom prst="rect">
              <a:avLst/>
            </a:prstGeom>
          </p:spPr>
        </p:pic>
        <p:sp>
          <p:nvSpPr>
            <p:cNvPr id="38" name="Right Brace 37"/>
            <p:cNvSpPr/>
            <p:nvPr/>
          </p:nvSpPr>
          <p:spPr>
            <a:xfrm rot="15240000">
              <a:off x="3749004" y="347435"/>
              <a:ext cx="221826" cy="1671618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1250" y="723900"/>
              <a:ext cx="342900" cy="2032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2450" y="2165350"/>
              <a:ext cx="165100" cy="16510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39271" y="2027389"/>
              <a:ext cx="127000" cy="1397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6468" y="1054093"/>
              <a:ext cx="863600" cy="2159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51935" y="4394202"/>
              <a:ext cx="652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north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45728" y="5283200"/>
              <a:ext cx="5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east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842962"/>
          </a:xfrm>
        </p:spPr>
        <p:txBody>
          <a:bodyPr/>
          <a:lstStyle/>
          <a:p>
            <a:r>
              <a:rPr lang="en-US" dirty="0"/>
              <a:t>Lateral Tracking Problem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62" y="3649296"/>
            <a:ext cx="3886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156200" y="3124200"/>
            <a:ext cx="4704393" cy="3427156"/>
            <a:chOff x="651935" y="723900"/>
            <a:chExt cx="6396565" cy="4895991"/>
          </a:xfrm>
        </p:grpSpPr>
        <p:sp>
          <p:nvSpPr>
            <p:cNvPr id="19466" name="Line 3"/>
            <p:cNvSpPr>
              <a:spLocks noChangeShapeType="1"/>
            </p:cNvSpPr>
            <p:nvPr/>
          </p:nvSpPr>
          <p:spPr bwMode="auto">
            <a:xfrm flipV="1">
              <a:off x="1295400" y="5308600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7" name="Line 4"/>
            <p:cNvSpPr>
              <a:spLocks noChangeShapeType="1"/>
            </p:cNvSpPr>
            <p:nvPr/>
          </p:nvSpPr>
          <p:spPr bwMode="auto">
            <a:xfrm flipV="1">
              <a:off x="1295400" y="4495800"/>
              <a:ext cx="12700" cy="81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0" name="Line 7"/>
            <p:cNvSpPr>
              <a:spLocks noChangeShapeType="1"/>
            </p:cNvSpPr>
            <p:nvPr/>
          </p:nvSpPr>
          <p:spPr bwMode="auto">
            <a:xfrm flipV="1">
              <a:off x="1295400" y="2425700"/>
              <a:ext cx="2095500" cy="2882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1" name="Line 9"/>
            <p:cNvSpPr>
              <a:spLocks noChangeShapeType="1"/>
            </p:cNvSpPr>
            <p:nvPr/>
          </p:nvSpPr>
          <p:spPr bwMode="auto">
            <a:xfrm flipV="1">
              <a:off x="2235200" y="1346200"/>
              <a:ext cx="481330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2" name="Line 10"/>
            <p:cNvSpPr>
              <a:spLocks noChangeShapeType="1"/>
            </p:cNvSpPr>
            <p:nvPr/>
          </p:nvSpPr>
          <p:spPr bwMode="auto">
            <a:xfrm flipV="1">
              <a:off x="3378200" y="2247900"/>
              <a:ext cx="584200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4" name="Line 19"/>
            <p:cNvSpPr>
              <a:spLocks noChangeShapeType="1"/>
            </p:cNvSpPr>
            <p:nvPr/>
          </p:nvSpPr>
          <p:spPr bwMode="auto">
            <a:xfrm>
              <a:off x="3378200" y="1485900"/>
              <a:ext cx="0" cy="93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5" name="Arc 20"/>
            <p:cNvSpPr>
              <a:spLocks/>
            </p:cNvSpPr>
            <p:nvPr/>
          </p:nvSpPr>
          <p:spPr bwMode="auto">
            <a:xfrm>
              <a:off x="3092450" y="1544638"/>
              <a:ext cx="1252538" cy="881062"/>
            </a:xfrm>
            <a:custGeom>
              <a:avLst/>
              <a:gdLst>
                <a:gd name="T0" fmla="*/ 2147483647 w 20398"/>
                <a:gd name="T1" fmla="*/ 0 h 20825"/>
                <a:gd name="T2" fmla="*/ 2147483647 w 20398"/>
                <a:gd name="T3" fmla="*/ 2147483647 h 20825"/>
                <a:gd name="T4" fmla="*/ 0 w 20398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20398"/>
                <a:gd name="T10" fmla="*/ 0 h 20825"/>
                <a:gd name="T11" fmla="*/ 20398 w 20398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98" h="20825" fill="none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</a:path>
                <a:path w="20398" h="20825" stroke="0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476" name="Picture 23"/>
            <p:cNvPicPr>
              <a:picLocks noChangeAspect="1" noChangeArrowheads="1"/>
            </p:cNvPicPr>
            <p:nvPr/>
          </p:nvPicPr>
          <p:blipFill>
            <a:blip r:embed="rId3"/>
            <a:srcRect l="24524" t="26031" r="23572" b="21269"/>
            <a:stretch>
              <a:fillRect/>
            </a:stretch>
          </p:blipFill>
          <p:spPr bwMode="auto">
            <a:xfrm rot="895517">
              <a:off x="5030788" y="2603500"/>
              <a:ext cx="519112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7" name="Line 24"/>
            <p:cNvSpPr>
              <a:spLocks noChangeShapeType="1"/>
            </p:cNvSpPr>
            <p:nvPr/>
          </p:nvSpPr>
          <p:spPr bwMode="auto">
            <a:xfrm rot="20694995" flipV="1">
              <a:off x="5359400" y="2705100"/>
              <a:ext cx="54610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8" name="Line 25"/>
            <p:cNvSpPr>
              <a:spLocks noChangeShapeType="1"/>
            </p:cNvSpPr>
            <p:nvPr/>
          </p:nvSpPr>
          <p:spPr bwMode="auto">
            <a:xfrm flipV="1">
              <a:off x="5346700" y="2222500"/>
              <a:ext cx="0" cy="55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9" name="Arc 27"/>
            <p:cNvSpPr>
              <a:spLocks/>
            </p:cNvSpPr>
            <p:nvPr/>
          </p:nvSpPr>
          <p:spPr bwMode="auto">
            <a:xfrm>
              <a:off x="5118100" y="2293938"/>
              <a:ext cx="735013" cy="881062"/>
            </a:xfrm>
            <a:custGeom>
              <a:avLst/>
              <a:gdLst>
                <a:gd name="T0" fmla="*/ 2147483647 w 17363"/>
                <a:gd name="T1" fmla="*/ 0 h 20825"/>
                <a:gd name="T2" fmla="*/ 2147483647 w 17363"/>
                <a:gd name="T3" fmla="*/ 2147483647 h 20825"/>
                <a:gd name="T4" fmla="*/ 0 w 17363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17363"/>
                <a:gd name="T10" fmla="*/ 0 h 20825"/>
                <a:gd name="T11" fmla="*/ 17363 w 17363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63" h="20825" fill="none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</a:path>
                <a:path w="17363" h="20825" stroke="0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0" name="Line 12"/>
            <p:cNvSpPr>
              <a:spLocks noChangeShapeType="1"/>
            </p:cNvSpPr>
            <p:nvPr/>
          </p:nvSpPr>
          <p:spPr bwMode="auto">
            <a:xfrm>
              <a:off x="3403600" y="2413000"/>
              <a:ext cx="19558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1" name="Line 13"/>
            <p:cNvSpPr>
              <a:spLocks noChangeShapeType="1"/>
            </p:cNvSpPr>
            <p:nvPr/>
          </p:nvSpPr>
          <p:spPr bwMode="auto">
            <a:xfrm flipV="1">
              <a:off x="1295400" y="2806700"/>
              <a:ext cx="4038600" cy="248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2" name="Line 16"/>
            <p:cNvSpPr>
              <a:spLocks noChangeShapeType="1"/>
            </p:cNvSpPr>
            <p:nvPr/>
          </p:nvSpPr>
          <p:spPr bwMode="auto">
            <a:xfrm flipH="1" flipV="1">
              <a:off x="5041900" y="1930400"/>
              <a:ext cx="304800" cy="85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700" y="3663950"/>
              <a:ext cx="127000" cy="1143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500" y="3962400"/>
              <a:ext cx="1524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8400" y="2762250"/>
              <a:ext cx="965200" cy="1651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5100" y="1416050"/>
              <a:ext cx="228600" cy="165100"/>
            </a:xfrm>
            <a:prstGeom prst="rect">
              <a:avLst/>
            </a:prstGeom>
          </p:spPr>
        </p:pic>
        <p:sp>
          <p:nvSpPr>
            <p:cNvPr id="35" name="Right Brace 34"/>
            <p:cNvSpPr/>
            <p:nvPr/>
          </p:nvSpPr>
          <p:spPr>
            <a:xfrm rot="20640000">
              <a:off x="5888695" y="1711236"/>
              <a:ext cx="217830" cy="875747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2850" y="1955800"/>
              <a:ext cx="342900" cy="203200"/>
            </a:xfrm>
            <a:prstGeom prst="rect">
              <a:avLst/>
            </a:prstGeom>
          </p:spPr>
        </p:pic>
        <p:sp>
          <p:nvSpPr>
            <p:cNvPr id="38" name="Right Brace 37"/>
            <p:cNvSpPr/>
            <p:nvPr/>
          </p:nvSpPr>
          <p:spPr>
            <a:xfrm rot="15240000">
              <a:off x="3749004" y="347435"/>
              <a:ext cx="221826" cy="1671618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1250" y="723900"/>
              <a:ext cx="342900" cy="2032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2450" y="2165350"/>
              <a:ext cx="165100" cy="16510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39271" y="2027389"/>
              <a:ext cx="127000" cy="1397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6468" y="1054093"/>
              <a:ext cx="863600" cy="2159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51935" y="4394202"/>
              <a:ext cx="651467" cy="336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north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45728" y="5283200"/>
              <a:ext cx="580817" cy="336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east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842962"/>
          </a:xfrm>
        </p:spPr>
        <p:txBody>
          <a:bodyPr/>
          <a:lstStyle/>
          <a:p>
            <a:r>
              <a:rPr lang="en-US" dirty="0"/>
              <a:t>Lateral Tracking Problem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9" y="1403380"/>
            <a:ext cx="4381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31441" y="1514921"/>
            <a:ext cx="5016294" cy="3407125"/>
            <a:chOff x="1337543" y="1336675"/>
            <a:chExt cx="6053857" cy="4111850"/>
          </a:xfrm>
        </p:grpSpPr>
        <p:pic>
          <p:nvPicPr>
            <p:cNvPr id="25607" name="Picture 4"/>
            <p:cNvPicPr>
              <a:picLocks noChangeAspect="1" noChangeArrowheads="1"/>
            </p:cNvPicPr>
            <p:nvPr/>
          </p:nvPicPr>
          <p:blipFill>
            <a:blip r:embed="rId3"/>
            <a:srcRect l="13846" t="8969" r="10069" b="11710"/>
            <a:stretch>
              <a:fillRect/>
            </a:stretch>
          </p:blipFill>
          <p:spPr bwMode="auto">
            <a:xfrm>
              <a:off x="2017713" y="1336675"/>
              <a:ext cx="5373687" cy="4043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09" name="Picture 23"/>
            <p:cNvPicPr>
              <a:picLocks noChangeAspect="1" noChangeArrowheads="1"/>
            </p:cNvPicPr>
            <p:nvPr/>
          </p:nvPicPr>
          <p:blipFill>
            <a:blip r:embed="rId4"/>
            <a:srcRect l="24524" t="26031" r="23572" b="21269"/>
            <a:stretch>
              <a:fillRect/>
            </a:stretch>
          </p:blipFill>
          <p:spPr bwMode="auto">
            <a:xfrm rot="895517">
              <a:off x="5754688" y="3937000"/>
              <a:ext cx="519112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10" name="Line 7"/>
            <p:cNvSpPr>
              <a:spLocks noChangeShapeType="1"/>
            </p:cNvSpPr>
            <p:nvPr/>
          </p:nvSpPr>
          <p:spPr bwMode="auto">
            <a:xfrm flipV="1">
              <a:off x="6032500" y="3345366"/>
              <a:ext cx="0" cy="78213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1" name="Line 8"/>
            <p:cNvSpPr>
              <a:spLocks noChangeShapeType="1"/>
            </p:cNvSpPr>
            <p:nvPr/>
          </p:nvSpPr>
          <p:spPr bwMode="auto">
            <a:xfrm flipV="1">
              <a:off x="6045200" y="3683000"/>
              <a:ext cx="1104900" cy="44450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3" name="Rectangle 21"/>
            <p:cNvSpPr>
              <a:spLocks noChangeArrowheads="1"/>
            </p:cNvSpPr>
            <p:nvPr/>
          </p:nvSpPr>
          <p:spPr bwMode="auto">
            <a:xfrm>
              <a:off x="6440912" y="3158680"/>
              <a:ext cx="877907" cy="3681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5" name="Line 12"/>
            <p:cNvSpPr>
              <a:spLocks noChangeShapeType="1"/>
            </p:cNvSpPr>
            <p:nvPr/>
          </p:nvSpPr>
          <p:spPr bwMode="auto">
            <a:xfrm>
              <a:off x="4699000" y="4140200"/>
              <a:ext cx="129540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6" name="Rectangle 19"/>
            <p:cNvSpPr>
              <a:spLocks noChangeArrowheads="1"/>
            </p:cNvSpPr>
            <p:nvPr/>
          </p:nvSpPr>
          <p:spPr bwMode="auto">
            <a:xfrm>
              <a:off x="5136854" y="4224873"/>
              <a:ext cx="487605" cy="3792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7" name="Line 14"/>
            <p:cNvSpPr>
              <a:spLocks noChangeShapeType="1"/>
            </p:cNvSpPr>
            <p:nvPr/>
          </p:nvSpPr>
          <p:spPr bwMode="auto">
            <a:xfrm flipV="1">
              <a:off x="2016120" y="4425949"/>
              <a:ext cx="992217" cy="34924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8" name="Rectangle 18"/>
            <p:cNvSpPr>
              <a:spLocks noChangeArrowheads="1"/>
            </p:cNvSpPr>
            <p:nvPr/>
          </p:nvSpPr>
          <p:spPr bwMode="auto">
            <a:xfrm>
              <a:off x="2471960" y="3837984"/>
              <a:ext cx="499024" cy="3838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9" name="Line 15"/>
            <p:cNvSpPr>
              <a:spLocks noChangeShapeType="1"/>
            </p:cNvSpPr>
            <p:nvPr/>
          </p:nvSpPr>
          <p:spPr bwMode="auto">
            <a:xfrm flipV="1">
              <a:off x="2031542" y="3957738"/>
              <a:ext cx="0" cy="72856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21" name="Rectangle 23"/>
            <p:cNvSpPr>
              <a:spLocks noChangeArrowheads="1"/>
            </p:cNvSpPr>
            <p:nvPr/>
          </p:nvSpPr>
          <p:spPr bwMode="auto">
            <a:xfrm>
              <a:off x="4796064" y="1469120"/>
              <a:ext cx="1168586" cy="379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16200000" flipH="1">
              <a:off x="2670175" y="3358356"/>
              <a:ext cx="4043363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4300" y="4311640"/>
              <a:ext cx="381000" cy="2286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8690" y="3889840"/>
              <a:ext cx="406400" cy="279400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6930" y="3253020"/>
              <a:ext cx="749300" cy="203200"/>
            </a:xfrm>
            <a:prstGeom prst="rect">
              <a:avLst/>
            </a:prstGeom>
          </p:spPr>
        </p:pic>
        <p:sp>
          <p:nvSpPr>
            <p:cNvPr id="26" name="Arc 25"/>
            <p:cNvSpPr/>
            <p:nvPr/>
          </p:nvSpPr>
          <p:spPr>
            <a:xfrm>
              <a:off x="5336814" y="3445880"/>
              <a:ext cx="1387588" cy="1373955"/>
            </a:xfrm>
            <a:prstGeom prst="arc">
              <a:avLst>
                <a:gd name="adj1" fmla="val 16200000"/>
                <a:gd name="adj2" fmla="val 20362972"/>
              </a:avLst>
            </a:prstGeom>
            <a:ln>
              <a:headEnd type="none" w="med" len="med"/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1337543" y="4074570"/>
              <a:ext cx="1387588" cy="1373955"/>
            </a:xfrm>
            <a:prstGeom prst="arc">
              <a:avLst>
                <a:gd name="adj1" fmla="val 16200000"/>
                <a:gd name="adj2" fmla="val 20512721"/>
              </a:avLst>
            </a:prstGeom>
            <a:ln>
              <a:headEnd type="none" w="med" len="med"/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1281" y="1569304"/>
              <a:ext cx="1007632" cy="251908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Lateral Tracking - Vector Field Concept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994" y="3483698"/>
            <a:ext cx="2938983" cy="181645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85" y="2082312"/>
            <a:ext cx="40894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8C7F0-0701-C042-BD04-8C479D7E53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5396" y="5351928"/>
            <a:ext cx="5076439" cy="8570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-374791" y="1241070"/>
            <a:ext cx="5348102" cy="4268171"/>
            <a:chOff x="1360488" y="700088"/>
            <a:chExt cx="6423025" cy="5126037"/>
          </a:xfrm>
        </p:grpSpPr>
        <p:pic>
          <p:nvPicPr>
            <p:cNvPr id="2662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60488" y="700088"/>
              <a:ext cx="6423025" cy="5126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6235700" y="16256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86500" y="2311400"/>
              <a:ext cx="723900" cy="20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61100" y="29337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4600" y="35560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24600" y="41656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73800" y="47879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4400" y="1676400"/>
              <a:ext cx="1092200" cy="2286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6300" y="2311400"/>
              <a:ext cx="1092200" cy="2286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8050" y="2921000"/>
              <a:ext cx="977900" cy="2286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4400" y="3556000"/>
              <a:ext cx="990600" cy="2286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4400" y="4165600"/>
              <a:ext cx="990600" cy="2286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8050" y="4800600"/>
              <a:ext cx="825500" cy="228600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53048" y="5470525"/>
              <a:ext cx="2260600" cy="2159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Field Tuning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3907" y="1781595"/>
            <a:ext cx="44422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k</a:t>
            </a:r>
            <a:r>
              <a:rPr lang="en-US" baseline="-25000" dirty="0" err="1"/>
              <a:t>path</a:t>
            </a:r>
            <a:r>
              <a:rPr lang="en-US" dirty="0"/>
              <a:t> is a positive constant that affects </a:t>
            </a:r>
          </a:p>
          <a:p>
            <a:r>
              <a:rPr lang="en-US" dirty="0"/>
              <a:t>the rate of transition of the desired course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i="1" dirty="0" err="1"/>
              <a:t>k</a:t>
            </a:r>
            <a:r>
              <a:rPr lang="en-US" baseline="-25000" dirty="0" err="1"/>
              <a:t>path</a:t>
            </a:r>
            <a:r>
              <a:rPr lang="en-US" dirty="0"/>
              <a:t> large </a:t>
            </a:r>
            <a:r>
              <a:rPr lang="en-US" dirty="0">
                <a:sym typeface="Wingdings"/>
              </a:rPr>
              <a:t> short, abrupt transition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i="1" dirty="0" err="1"/>
              <a:t>k</a:t>
            </a:r>
            <a:r>
              <a:rPr lang="en-US" baseline="-25000" dirty="0" err="1"/>
              <a:t>path</a:t>
            </a:r>
            <a:r>
              <a:rPr lang="en-US" dirty="0"/>
              <a:t> small </a:t>
            </a:r>
            <a:r>
              <a:rPr lang="en-US" dirty="0">
                <a:sym typeface="Wingdings"/>
              </a:rPr>
              <a:t> long, gradual transition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C770F-5992-B642-B2FE-0F34BDB01B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1975" y="3745254"/>
            <a:ext cx="4150659" cy="16141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45770</TotalTime>
  <Words>4826</Words>
  <Application>Microsoft Macintosh PowerPoint</Application>
  <PresentationFormat>On-screen Show (4:3)</PresentationFormat>
  <Paragraphs>449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</vt:lpstr>
      <vt:lpstr>Tahoma</vt:lpstr>
      <vt:lpstr>Default Design</vt:lpstr>
      <vt:lpstr>Chapter 10</vt:lpstr>
      <vt:lpstr>Control Architecture</vt:lpstr>
      <vt:lpstr>Path Following</vt:lpstr>
      <vt:lpstr>Path Types</vt:lpstr>
      <vt:lpstr>Straight Line Path Description</vt:lpstr>
      <vt:lpstr>Lateral Tracking Problem</vt:lpstr>
      <vt:lpstr>Lateral Tracking Problem</vt:lpstr>
      <vt:lpstr>Lateral Tracking - Vector Field Concept</vt:lpstr>
      <vt:lpstr>Vector Field Tuning</vt:lpstr>
      <vt:lpstr>Lyapunov’s 2nd Method</vt:lpstr>
      <vt:lpstr>Lateral Tracking Stability Analysis</vt:lpstr>
      <vt:lpstr>Longitudinal Tracking Problem</vt:lpstr>
      <vt:lpstr>Longitudinal Tracking Problem</vt:lpstr>
      <vt:lpstr>Longitudinal Guidance Strategy</vt:lpstr>
      <vt:lpstr>Smallest Angle Turn Logic</vt:lpstr>
      <vt:lpstr>Orbit Following</vt:lpstr>
      <vt:lpstr>Orbit Following</vt:lpstr>
      <vt:lpstr>Orbit Following</vt:lpstr>
      <vt:lpstr>Orbit Tracking Stability Analysis</vt:lpstr>
      <vt:lpstr>Orbit Following</vt:lpstr>
      <vt:lpstr>Roll Feedforward: no wind</vt:lpstr>
      <vt:lpstr>Roll Feedforward: wind</vt:lpstr>
      <vt:lpstr>Dubins Airplane Model</vt:lpstr>
      <vt:lpstr>3D Vector Field Path Following</vt:lpstr>
      <vt:lpstr>3D Vector Field Path Following</vt:lpstr>
      <vt:lpstr>3D Vector Field Path Following</vt:lpstr>
      <vt:lpstr>3D Vector Field – Straight Line path</vt:lpstr>
      <vt:lpstr>3D Vector Field – Helical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Randy Beard</cp:lastModifiedBy>
  <cp:revision>246</cp:revision>
  <cp:lastPrinted>2020-03-23T15:22:03Z</cp:lastPrinted>
  <dcterms:created xsi:type="dcterms:W3CDTF">2011-03-03T19:08:21Z</dcterms:created>
  <dcterms:modified xsi:type="dcterms:W3CDTF">2020-03-25T16:51:00Z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